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501" r:id="rId5"/>
    <p:sldId id="258" r:id="rId6"/>
    <p:sldId id="295" r:id="rId7"/>
    <p:sldId id="296" r:id="rId8"/>
    <p:sldId id="281" r:id="rId9"/>
    <p:sldId id="500" r:id="rId10"/>
    <p:sldId id="272" r:id="rId11"/>
    <p:sldId id="280" r:id="rId12"/>
    <p:sldId id="273" r:id="rId13"/>
    <p:sldId id="274" r:id="rId14"/>
    <p:sldId id="275" r:id="rId15"/>
    <p:sldId id="282" r:id="rId16"/>
    <p:sldId id="283" r:id="rId17"/>
    <p:sldId id="284" r:id="rId18"/>
    <p:sldId id="498" r:id="rId19"/>
    <p:sldId id="286" r:id="rId20"/>
    <p:sldId id="287" r:id="rId21"/>
    <p:sldId id="288" r:id="rId22"/>
    <p:sldId id="291" r:id="rId23"/>
    <p:sldId id="292" r:id="rId24"/>
    <p:sldId id="293" r:id="rId25"/>
    <p:sldId id="2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0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050340-978C-4B70-81D5-9AD450D58EC7}" v="1" dt="2024-03-20T22:03:08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306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oore" userId="4d0a97d7-46fd-45ab-8de7-638b8f568790" providerId="ADAL" clId="{40050340-978C-4B70-81D5-9AD450D58EC7}"/>
    <pc:docChg chg="custSel addSld delSld modSld sldOrd">
      <pc:chgData name="Jim Moore" userId="4d0a97d7-46fd-45ab-8de7-638b8f568790" providerId="ADAL" clId="{40050340-978C-4B70-81D5-9AD450D58EC7}" dt="2024-03-20T22:23:56.924" v="192" actId="20577"/>
      <pc:docMkLst>
        <pc:docMk/>
      </pc:docMkLst>
      <pc:sldChg chg="modSp mod">
        <pc:chgData name="Jim Moore" userId="4d0a97d7-46fd-45ab-8de7-638b8f568790" providerId="ADAL" clId="{40050340-978C-4B70-81D5-9AD450D58EC7}" dt="2024-03-20T22:22:31.569" v="189" actId="20577"/>
        <pc:sldMkLst>
          <pc:docMk/>
          <pc:sldMk cId="2030548367" sldId="258"/>
        </pc:sldMkLst>
        <pc:spChg chg="mod">
          <ac:chgData name="Jim Moore" userId="4d0a97d7-46fd-45ab-8de7-638b8f568790" providerId="ADAL" clId="{40050340-978C-4B70-81D5-9AD450D58EC7}" dt="2024-03-20T22:22:31.569" v="189" actId="20577"/>
          <ac:spMkLst>
            <pc:docMk/>
            <pc:sldMk cId="2030548367" sldId="258"/>
            <ac:spMk id="3" creationId="{A370431B-B4B5-483F-A51F-096D36A1D727}"/>
          </ac:spMkLst>
        </pc:spChg>
      </pc:sldChg>
      <pc:sldChg chg="ord">
        <pc:chgData name="Jim Moore" userId="4d0a97d7-46fd-45ab-8de7-638b8f568790" providerId="ADAL" clId="{40050340-978C-4B70-81D5-9AD450D58EC7}" dt="2024-03-20T22:23:33.769" v="191"/>
        <pc:sldMkLst>
          <pc:docMk/>
          <pc:sldMk cId="3477704668" sldId="294"/>
        </pc:sldMkLst>
      </pc:sldChg>
      <pc:sldChg chg="addSp modSp new mod ord">
        <pc:chgData name="Jim Moore" userId="4d0a97d7-46fd-45ab-8de7-638b8f568790" providerId="ADAL" clId="{40050340-978C-4B70-81D5-9AD450D58EC7}" dt="2024-03-20T22:23:56.924" v="192" actId="20577"/>
        <pc:sldMkLst>
          <pc:docMk/>
          <pc:sldMk cId="1650020669" sldId="501"/>
        </pc:sldMkLst>
        <pc:spChg chg="mod">
          <ac:chgData name="Jim Moore" userId="4d0a97d7-46fd-45ab-8de7-638b8f568790" providerId="ADAL" clId="{40050340-978C-4B70-81D5-9AD450D58EC7}" dt="2024-03-20T21:59:29.033" v="25" actId="6549"/>
          <ac:spMkLst>
            <pc:docMk/>
            <pc:sldMk cId="1650020669" sldId="501"/>
            <ac:spMk id="4" creationId="{3CF7E3D3-85DD-1108-5833-B6308A55BDE5}"/>
          </ac:spMkLst>
        </pc:spChg>
        <pc:spChg chg="add mod">
          <ac:chgData name="Jim Moore" userId="4d0a97d7-46fd-45ab-8de7-638b8f568790" providerId="ADAL" clId="{40050340-978C-4B70-81D5-9AD450D58EC7}" dt="2024-03-20T22:23:56.924" v="192" actId="20577"/>
          <ac:spMkLst>
            <pc:docMk/>
            <pc:sldMk cId="1650020669" sldId="501"/>
            <ac:spMk id="7" creationId="{78B5D4A6-F1B4-63DE-023E-9CE39A84F442}"/>
          </ac:spMkLst>
        </pc:spChg>
        <pc:picChg chg="add mod modCrop">
          <ac:chgData name="Jim Moore" userId="4d0a97d7-46fd-45ab-8de7-638b8f568790" providerId="ADAL" clId="{40050340-978C-4B70-81D5-9AD450D58EC7}" dt="2024-03-20T22:01:57.413" v="32" actId="732"/>
          <ac:picMkLst>
            <pc:docMk/>
            <pc:sldMk cId="1650020669" sldId="501"/>
            <ac:picMk id="6" creationId="{67FDE3BE-4543-37D0-2CE5-2F5A35D0A6F6}"/>
          </ac:picMkLst>
        </pc:picChg>
      </pc:sldChg>
      <pc:sldChg chg="new del">
        <pc:chgData name="Jim Moore" userId="4d0a97d7-46fd-45ab-8de7-638b8f568790" providerId="ADAL" clId="{40050340-978C-4B70-81D5-9AD450D58EC7}" dt="2024-03-20T21:58:34.620" v="1" actId="47"/>
        <pc:sldMkLst>
          <pc:docMk/>
          <pc:sldMk cId="2339111129" sldId="5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917BBE-2053-405C-A3F8-5961EEEED4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B0172-303B-4410-B6D3-54B096155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BBB66-A2C4-4770-B6AF-A2B70D0A54CE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F00A0-73AE-4ACD-93D6-740D4530D4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EA40E-6610-49EB-80CF-226AEB9898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FEAC9-F5C0-4F0E-AD9E-BE139C366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5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DC7FE-4A71-41D0-9DA8-A964CD5A4BCE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60B72-BC4F-4B2B-9BD8-DA9A5658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4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Volunteers for seam tearing, show tape sample</a:t>
            </a:r>
          </a:p>
        </p:txBody>
      </p:sp>
    </p:spTree>
    <p:extLst>
      <p:ext uri="{BB962C8B-B14F-4D97-AF65-F5344CB8AC3E}">
        <p14:creationId xmlns:p14="http://schemas.microsoft.com/office/powerpoint/2010/main" val="868360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BF69B9-C2A6-45DC-8ACF-B7FC70695CA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43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BF69B9-C2A6-45DC-8ACF-B7FC70695CA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38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BCA77-444A-414E-BA87-55BF1B4950B4}" type="slidenum">
              <a:rPr lang="en-US"/>
              <a:pPr/>
              <a:t>15</a:t>
            </a:fld>
            <a:endParaRPr lang="en-US"/>
          </a:p>
        </p:txBody>
      </p:sp>
      <p:pic>
        <p:nvPicPr>
          <p:cNvPr id="553986" name="Rectangl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2838" y="686153"/>
            <a:ext cx="4648200" cy="344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1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BF69B9-C2A6-45DC-8ACF-B7FC70695CA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09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BF69B9-C2A6-45DC-8ACF-B7FC70695CA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3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7CE014-6FED-42B6-A334-503FB3EE0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r="5329"/>
          <a:stretch/>
        </p:blipFill>
        <p:spPr>
          <a:xfrm>
            <a:off x="1133917" y="739936"/>
            <a:ext cx="3046327" cy="228600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1EB658-C349-499B-9434-850B5BE11E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56" y="739936"/>
            <a:ext cx="3046327" cy="228600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FFA7E-A92C-428E-AD2F-BF2DD245DB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38" y="739936"/>
            <a:ext cx="3516923" cy="228600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8D5B8D-871F-4260-9176-E1DE6DA7F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748374"/>
            <a:ext cx="9144000" cy="861219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65422-9D40-4C29-B714-17407E85A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09593"/>
            <a:ext cx="9144000" cy="74675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2F674-E342-4A51-B217-1A554C822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CAF9-CB66-45CE-A725-7325246DD0FA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560A4-ACF9-4B9D-A70F-62A5F8310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7878827D-8578-474E-8CC0-86C751C535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889DFE3-33C4-498C-BF55-8BD34FD7D9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2799" y="3144205"/>
            <a:ext cx="5486400" cy="14859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16C81-B12D-4770-A6BE-174A69B93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NeXolve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2013461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>
              <a:defRPr sz="1800" b="0">
                <a:uFillTx/>
              </a:defRPr>
            </a:pPr>
            <a:r>
              <a:rPr lang="en-US" sz="2800" b="1">
                <a:uFill>
                  <a:solidFill/>
                </a:uFill>
              </a:rPr>
              <a:t>Click to edit Master title style</a:t>
            </a:r>
            <a:endParaRPr sz="2800" b="1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0537520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BA14-F22E-4521-8533-952AE941C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B4EFF-3195-4112-96B2-32FF4660F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DD955-A165-44C9-B62F-EB636B44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3761-3E67-4A6F-8EFD-EC6CDB39EDED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3D862-1819-4534-B68E-BFFAC6B3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NeXolve Proprietary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9E203-2310-4DA1-ADF0-506D62B28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827D-8578-474E-8CC0-86C751C535A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5F5444-259A-419C-BA49-1DEC1BF56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14" y="105966"/>
            <a:ext cx="1757877" cy="4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3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2959-811C-4F58-958F-EA25B18A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34829-E269-48DF-8488-6425FD2FF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3818A-0FF5-4DAB-851D-0C43275D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2843-8180-40C8-91E4-C9F11D69F5E2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FCC8E-C472-4D35-9A8D-502B259B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NeXolve Proprietary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5973C-357C-471C-82E7-86241EFC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827D-8578-474E-8CC0-86C751C535A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C4E44D-82C5-42E7-8422-5FBD3AAA5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14" y="105966"/>
            <a:ext cx="1757877" cy="4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1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3FAD-5EB5-4661-9EB5-64504A1BE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47747-ED58-4ED8-A814-FF7EEBE5F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35D3C-8E82-4091-A112-ED3735926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5EC8F-33CC-4602-B368-CDFC50E7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4A6C-D80D-4078-BCFE-2BD2936CC90B}" type="datetime1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BE56F-2881-4EA9-8A7D-73D3CC87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NeXolve Proprietary Information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36DEB-CE80-4971-B008-311A8DF4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827D-8578-474E-8CC0-86C751C535A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9AB6D-0385-44FF-8898-774371692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14" y="105966"/>
            <a:ext cx="1757877" cy="4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4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2EBE6-4CC2-4228-999B-220A760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10B2C-1DF7-4681-8476-1FB0216EE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7484A-15F4-49DF-B631-2DA9340E1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71BC2-8015-470D-8CDA-264504FAB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D39CE-9010-4ED0-83DA-EFFD3C2D76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6DC879-FE45-4948-9D44-E1DE67B98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094F-FFDC-4750-8EAB-E4F5F633BB67}" type="datetime1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74EF04-5946-4B55-85F4-1F1FDC1B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NeXolve Proprietary Information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47466-B332-4776-900E-E5845B99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827D-8578-474E-8CC0-86C751C535A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CB35C-9A0F-4EB1-968C-CFBD110A45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14" y="105966"/>
            <a:ext cx="1757877" cy="4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8833B-2AE5-4D02-9201-B1B70B80F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2D178-0A3E-45F4-8857-66F381D6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BBAB-BF3F-48E8-844B-108EC20048CB}" type="datetime1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0E6C-FF4F-4795-909D-017EC15C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NeXolve Proprietary Information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ADD8D-4F23-4B7D-8DAC-4F64B96B4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827D-8578-474E-8CC0-86C751C535A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BE2F32-231A-445F-8930-93036148C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14" y="105966"/>
            <a:ext cx="1757877" cy="4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1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A456BA-0185-4C8A-AEBC-15652215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A60F-4737-4686-A3D8-17BD4F0B3D99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7CD2D2-DC64-4E1E-B294-CD22FBFA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NeXolve Proprietary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AFEE-4B8E-460A-AAF3-FA60C180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827D-8578-474E-8CC0-86C751C535A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A885C-B389-483C-8B6C-71C12C1760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14" y="105966"/>
            <a:ext cx="1757877" cy="4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1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001A-88A6-4609-A374-0F3D257C2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DF8F2-7AA2-4EA2-A575-45B32A52C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F2EA0-CD38-4C23-91BE-B768EB07E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BB77A-2331-4CD4-8EDD-02D2E2471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2881-5E16-468E-A41D-6CFD17F28FDC}" type="datetime1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9C9E7-AFDA-473F-8868-A2C6AC0C9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NeXolve Proprietary Information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CCC5F-8490-4F76-9369-FA22AE27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827D-8578-474E-8CC0-86C751C535A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E7752A-B241-433D-A620-0993899BA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14" y="105966"/>
            <a:ext cx="1757877" cy="4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8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D8A85-390B-413C-BB20-7551ED14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BDB953-28EF-4B15-8DDB-5489D31C5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69C8C-8C0F-426D-B7DA-79640764C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65378-3E5A-4CB7-A6E5-2CEC1EC8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1694-CFB4-454C-98B8-C4BDA7677D6D}" type="datetime1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FFAF4-8BA2-434B-8718-C993C1BBC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NeXolve Proprietary Information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141B0-4910-40B0-8C2F-C92F34B15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827D-8578-474E-8CC0-86C751C535A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0DD23-FE4F-411D-A04B-88B872C4F1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14" y="105966"/>
            <a:ext cx="1757877" cy="4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63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D60900-69DC-46A0-9AD7-B7900CAF73BD}"/>
              </a:ext>
            </a:extLst>
          </p:cNvPr>
          <p:cNvSpPr/>
          <p:nvPr userDrawn="1"/>
        </p:nvSpPr>
        <p:spPr>
          <a:xfrm>
            <a:off x="0" y="6415184"/>
            <a:ext cx="12192000" cy="442815"/>
          </a:xfrm>
          <a:prstGeom prst="rect">
            <a:avLst/>
          </a:prstGeom>
          <a:gradFill>
            <a:gsLst>
              <a:gs pos="8000">
                <a:schemeClr val="bg1"/>
              </a:gs>
              <a:gs pos="90000">
                <a:srgbClr val="840715"/>
              </a:gs>
              <a:gs pos="97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B1DC61-8A6A-4E13-898E-6D8A89AF8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67AEE-96CA-4DD2-86A8-60D4402F9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1AC4-8163-4919-A78A-EFEF4A06A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839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40C0B-6287-4B5C-AEC5-B8E056CC09A7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0BB4B-ADEC-442C-B801-AE699DC33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NeXolve Proprietary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3F60-A3D8-4454-B958-32FDA78BA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2961" y="64906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8827D-8578-474E-8CC0-86C751C535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F48813-68E2-4A92-B158-EC8D2F3D29AB}"/>
              </a:ext>
            </a:extLst>
          </p:cNvPr>
          <p:cNvSpPr/>
          <p:nvPr userDrawn="1"/>
        </p:nvSpPr>
        <p:spPr>
          <a:xfrm>
            <a:off x="0" y="650253"/>
            <a:ext cx="12192000" cy="66182"/>
          </a:xfrm>
          <a:prstGeom prst="rect">
            <a:avLst/>
          </a:prstGeom>
          <a:gradFill>
            <a:gsLst>
              <a:gs pos="8000">
                <a:schemeClr val="bg1"/>
              </a:gs>
              <a:gs pos="93000">
                <a:srgbClr val="840715"/>
              </a:gs>
              <a:gs pos="100000">
                <a:schemeClr val="tx1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7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hyperlink" Target="https://youtu.be/U6aE_LV47NQ" TargetMode="Externa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xolvematerials.com/" TargetMode="External"/><Relationship Id="rId2" Type="http://schemas.openxmlformats.org/officeDocument/2006/relationships/hyperlink" Target="mailto:Brandon.farmer@nexolve.com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emf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16.jpe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2A7BE-F08A-963B-D902-B193F106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639CA-98C8-033C-8A88-D9A2C8036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7E3D3-85DD-1108-5833-B6308A55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DE3BE-4543-37D0-2CE5-2F5A35D0A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95"/>
          <a:stretch/>
        </p:blipFill>
        <p:spPr>
          <a:xfrm>
            <a:off x="-1" y="0"/>
            <a:ext cx="1232480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B5D4A6-F1B4-63DE-023E-9CE39A84F442}"/>
              </a:ext>
            </a:extLst>
          </p:cNvPr>
          <p:cNvSpPr txBox="1"/>
          <p:nvPr/>
        </p:nvSpPr>
        <p:spPr>
          <a:xfrm>
            <a:off x="7107381" y="5399736"/>
            <a:ext cx="3212276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arrow" panose="020B0606020202030204" pitchFamily="34" charset="0"/>
              </a:rPr>
              <a:t>Learn more about opportunities with our innovative, dynamic and growing company on our website www.NexXolve.com</a:t>
            </a:r>
          </a:p>
        </p:txBody>
      </p:sp>
    </p:spTree>
    <p:extLst>
      <p:ext uri="{BB962C8B-B14F-4D97-AF65-F5344CB8AC3E}">
        <p14:creationId xmlns:p14="http://schemas.microsoft.com/office/powerpoint/2010/main" val="1650020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75409">
            <a:off x="6223977" y="-275835"/>
            <a:ext cx="4462510" cy="480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8677"/>
            <a:ext cx="109728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NASA – NEA Scout</a:t>
            </a:r>
            <a:br>
              <a:rPr lang="en-US" dirty="0"/>
            </a:br>
            <a:endParaRPr lang="en-US" sz="2200" b="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405" y="870856"/>
            <a:ext cx="6364620" cy="31630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lvl="1" indent="0">
              <a:buNone/>
            </a:pPr>
            <a:endParaRPr lang="en-US" sz="1400" dirty="0"/>
          </a:p>
          <a:p>
            <a:r>
              <a:rPr lang="en-US" sz="1900" dirty="0"/>
              <a:t>NEA Scout Scope for </a:t>
            </a:r>
            <a:r>
              <a:rPr lang="en-US" sz="1900" dirty="0" err="1"/>
              <a:t>NeXolve</a:t>
            </a:r>
            <a:r>
              <a:rPr lang="en-US" sz="1800" dirty="0"/>
              <a:t>	</a:t>
            </a:r>
          </a:p>
          <a:p>
            <a:pPr lvl="1"/>
            <a:r>
              <a:rPr lang="en-US" sz="1400" dirty="0"/>
              <a:t>Development and delivery of Flight Solar Sail 3 micron CP1 polyimide</a:t>
            </a:r>
          </a:p>
          <a:p>
            <a:pPr lvl="1"/>
            <a:r>
              <a:rPr lang="en-US" sz="1400" dirty="0"/>
              <a:t>Development and delivery of sail restraint device.</a:t>
            </a:r>
            <a:r>
              <a:rPr lang="en-US" sz="1300" dirty="0"/>
              <a:t> </a:t>
            </a:r>
          </a:p>
          <a:p>
            <a:pPr marL="457200" lvl="1" indent="0">
              <a:buNone/>
            </a:pPr>
            <a:endParaRPr lang="en-US" sz="1100" dirty="0"/>
          </a:p>
          <a:p>
            <a:pPr lvl="1"/>
            <a:endParaRPr lang="en-US" sz="1100" dirty="0"/>
          </a:p>
          <a:p>
            <a:r>
              <a:rPr lang="en-US" sz="2200" dirty="0"/>
              <a:t>NeXolve Status </a:t>
            </a:r>
          </a:p>
          <a:p>
            <a:pPr lvl="1"/>
            <a:r>
              <a:rPr lang="en-US" sz="1400" dirty="0"/>
              <a:t>MSFC EDU testing completed in fall of 2017</a:t>
            </a:r>
          </a:p>
          <a:p>
            <a:pPr lvl="1"/>
            <a:r>
              <a:rPr lang="en-US" sz="1400" dirty="0"/>
              <a:t>Flight Hardware delivered in Feb 2018. </a:t>
            </a:r>
          </a:p>
          <a:p>
            <a:pPr lvl="1"/>
            <a:r>
              <a:rPr lang="en-US" sz="1400" dirty="0"/>
              <a:t>NeXolve team also tasked to support on-site integration and testing at MSFC</a:t>
            </a:r>
          </a:p>
          <a:p>
            <a:pPr lvl="1"/>
            <a:r>
              <a:rPr lang="en-US" sz="1400" dirty="0"/>
              <a:t>Launched on first SLS mission Artemis 1</a:t>
            </a:r>
            <a:endParaRPr lang="en-US" sz="1300" dirty="0"/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24A3-25E4-4EE9-857C-0BA8549B1123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437642" y="3815637"/>
            <a:ext cx="3939832" cy="2719896"/>
            <a:chOff x="5303453" y="3737895"/>
            <a:chExt cx="3635410" cy="2458669"/>
          </a:xfrm>
        </p:grpSpPr>
        <p:pic>
          <p:nvPicPr>
            <p:cNvPr id="12" name="Content Placeholder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3453" y="3737895"/>
              <a:ext cx="3635410" cy="187389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303453" y="5611789"/>
              <a:ext cx="3534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NEA Scout EDU – during deployment testing in Summer 2016</a:t>
              </a:r>
            </a:p>
          </p:txBody>
        </p:sp>
      </p:grpSp>
      <p:pic>
        <p:nvPicPr>
          <p:cNvPr id="14" name="Group 2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" b="-29"/>
          <a:stretch>
            <a:fillRect/>
          </a:stretch>
        </p:blipFill>
        <p:spPr bwMode="auto">
          <a:xfrm>
            <a:off x="10351359" y="2232238"/>
            <a:ext cx="1562508" cy="959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8664640" y="2232238"/>
            <a:ext cx="2249412" cy="440333"/>
          </a:xfrm>
          <a:prstGeom prst="straightConnector1">
            <a:avLst/>
          </a:prstGeom>
          <a:ln>
            <a:solidFill>
              <a:schemeClr val="bg1">
                <a:lumMod val="60000"/>
                <a:lumOff val="40000"/>
              </a:schemeClr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480733" y="3206355"/>
            <a:ext cx="1433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NEA Scout – prior to sail deployment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82473" y="982861"/>
            <a:ext cx="1433134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dirty="0"/>
              <a:t>NEA Scout deployed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100" dirty="0"/>
              <a:t>1 – 86m</a:t>
            </a:r>
            <a:r>
              <a:rPr lang="en-US" sz="1100" baseline="30000" dirty="0"/>
              <a:t>2</a:t>
            </a:r>
            <a:r>
              <a:rPr lang="en-US" sz="1100" dirty="0"/>
              <a:t> Sail</a:t>
            </a:r>
            <a:endParaRPr lang="en-US" sz="1100" dirty="0">
              <a:cs typeface="Calibri"/>
            </a:endParaRPr>
          </a:p>
        </p:txBody>
      </p:sp>
      <p:pic>
        <p:nvPicPr>
          <p:cNvPr id="1026" name="Picture 2" descr="NEA Scout Solar Sail Deployment - YouTube">
            <a:hlinkClick r:id="rId5"/>
            <a:extLst>
              <a:ext uri="{FF2B5EF4-FFF2-40B4-BE49-F238E27FC236}">
                <a16:creationId xmlns:a16="http://schemas.microsoft.com/office/drawing/2014/main" id="{0F51141C-70E6-4B22-AF31-4C8CAA47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4208895"/>
            <a:ext cx="4619625" cy="25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55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0211"/>
            <a:ext cx="109728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NASA – LISA-T Array System</a:t>
            </a:r>
            <a:br>
              <a:rPr lang="en-US" dirty="0"/>
            </a:br>
            <a:endParaRPr lang="en-US" sz="2200" b="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54" y="637115"/>
            <a:ext cx="6770395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dirty="0">
                <a:latin typeface="+mn-lt"/>
              </a:rPr>
              <a:t>LISA-T Scope for NeXolve</a:t>
            </a:r>
            <a:r>
              <a:rPr lang="en-US" sz="1800" dirty="0">
                <a:latin typeface="+mn-lt"/>
              </a:rPr>
              <a:t>	</a:t>
            </a:r>
          </a:p>
          <a:p>
            <a:pPr lvl="1"/>
            <a:r>
              <a:rPr lang="en-US" sz="1600" dirty="0">
                <a:latin typeface="+mn-lt"/>
              </a:rPr>
              <a:t>Procurement and integration of SOA solar cells with </a:t>
            </a:r>
            <a:r>
              <a:rPr lang="en-US" sz="1600" dirty="0" err="1">
                <a:latin typeface="+mn-lt"/>
              </a:rPr>
              <a:t>NeXolve</a:t>
            </a:r>
            <a:r>
              <a:rPr lang="en-US" sz="1600" dirty="0">
                <a:latin typeface="+mn-lt"/>
              </a:rPr>
              <a:t> thin-film polyimides</a:t>
            </a:r>
          </a:p>
          <a:p>
            <a:pPr lvl="1"/>
            <a:r>
              <a:rPr lang="en-US" sz="1600" dirty="0">
                <a:latin typeface="+mn-lt"/>
              </a:rPr>
              <a:t>Development and design of unique deployable array</a:t>
            </a:r>
          </a:p>
          <a:p>
            <a:pPr lvl="1"/>
            <a:r>
              <a:rPr lang="en-US" sz="1600" dirty="0">
                <a:latin typeface="+mn-lt"/>
              </a:rPr>
              <a:t>Mechanical fabrication, testing and delivery for MSFC TRL-6 demonstration</a:t>
            </a:r>
          </a:p>
          <a:p>
            <a:pPr lvl="1"/>
            <a:r>
              <a:rPr lang="en-US" sz="1600" dirty="0">
                <a:latin typeface="+mn-lt"/>
              </a:rPr>
              <a:t>Development and delivery of sail restraint device. </a:t>
            </a:r>
          </a:p>
          <a:p>
            <a:pPr lvl="1"/>
            <a:endParaRPr lang="en-US" sz="1100" dirty="0">
              <a:latin typeface="+mn-lt"/>
            </a:endParaRPr>
          </a:p>
          <a:p>
            <a:pPr lvl="1"/>
            <a:endParaRPr lang="en-US" sz="1100" dirty="0">
              <a:latin typeface="+mn-lt"/>
            </a:endParaRPr>
          </a:p>
          <a:p>
            <a:r>
              <a:rPr lang="en-US" sz="2100" dirty="0">
                <a:latin typeface="+mn-lt"/>
              </a:rPr>
              <a:t>Current Status</a:t>
            </a:r>
          </a:p>
          <a:p>
            <a:pPr lvl="1"/>
            <a:r>
              <a:rPr lang="en-US" sz="1600" dirty="0">
                <a:latin typeface="+mn-lt"/>
              </a:rPr>
              <a:t>TRL-6 development completed successfully. </a:t>
            </a:r>
          </a:p>
          <a:p>
            <a:pPr lvl="1"/>
            <a:r>
              <a:rPr lang="en-US" sz="1600" dirty="0">
                <a:latin typeface="+mn-lt"/>
              </a:rPr>
              <a:t>Demonstrated both Omni-directional array and Planar array. </a:t>
            </a:r>
          </a:p>
          <a:p>
            <a:pPr lvl="1"/>
            <a:r>
              <a:rPr lang="en-US" sz="1600" dirty="0">
                <a:latin typeface="+mn-lt"/>
              </a:rPr>
              <a:t>Array performance metrics exceed current SOA for small spacecraft photovoltaic arrays. </a:t>
            </a:r>
            <a:endParaRPr lang="en-US" sz="1300" dirty="0">
              <a:latin typeface="+mn-lt"/>
            </a:endParaRPr>
          </a:p>
          <a:p>
            <a:pPr lvl="1"/>
            <a:r>
              <a:rPr lang="en-US" sz="1600" dirty="0"/>
              <a:t>Scheduled for Flight Demonstration on PTD 5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54286" y="6433529"/>
            <a:ext cx="2743200" cy="365125"/>
          </a:xfrm>
        </p:spPr>
        <p:txBody>
          <a:bodyPr/>
          <a:lstStyle/>
          <a:p>
            <a:fld id="{B43D24A3-25E4-4EE9-857C-0BA8549B112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F6FD8E-5BB2-4658-8571-4EBB8CA51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0" y="4823665"/>
            <a:ext cx="5968711" cy="167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AFB5CC-F682-40C6-8815-8A991B59B84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2" r="556"/>
          <a:stretch/>
        </p:blipFill>
        <p:spPr>
          <a:xfrm>
            <a:off x="7626322" y="823077"/>
            <a:ext cx="2295299" cy="30672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167BD6-A025-43A6-B429-CBB5984DC82A}"/>
              </a:ext>
            </a:extLst>
          </p:cNvPr>
          <p:cNvSpPr txBox="1"/>
          <p:nvPr/>
        </p:nvSpPr>
        <p:spPr>
          <a:xfrm>
            <a:off x="9539125" y="2873731"/>
            <a:ext cx="1664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Planar deployed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43" b="7668"/>
          <a:stretch/>
        </p:blipFill>
        <p:spPr>
          <a:xfrm>
            <a:off x="7543801" y="723453"/>
            <a:ext cx="2331241" cy="14475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D71945-940C-4341-BAC3-E4E974ED9F11}"/>
              </a:ext>
            </a:extLst>
          </p:cNvPr>
          <p:cNvSpPr txBox="1"/>
          <p:nvPr/>
        </p:nvSpPr>
        <p:spPr>
          <a:xfrm>
            <a:off x="9354286" y="1893035"/>
            <a:ext cx="2496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Omnidirectional deployed</a:t>
            </a:r>
          </a:p>
        </p:txBody>
      </p:sp>
      <p:pic>
        <p:nvPicPr>
          <p:cNvPr id="18" name="Picture 1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C17CBF4-C4E6-47F9-B9FA-10A412AAEB7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10043" r="18006" b="4466"/>
          <a:stretch/>
        </p:blipFill>
        <p:spPr bwMode="auto">
          <a:xfrm>
            <a:off x="7549987" y="3898843"/>
            <a:ext cx="3978276" cy="29591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445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Garrett Poe\My Documents\NeXolve\Presentations\100614 Kaneka\100526-1447-01(cr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995243"/>
            <a:ext cx="4294724" cy="2299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7" y="88900"/>
            <a:ext cx="8795657" cy="685800"/>
          </a:xfrm>
        </p:spPr>
        <p:txBody>
          <a:bodyPr>
            <a:noAutofit/>
          </a:bodyPr>
          <a:lstStyle/>
          <a:p>
            <a:r>
              <a:rPr lang="en-US" dirty="0">
                <a:ea typeface="Arial"/>
                <a:cs typeface="Arial"/>
              </a:rPr>
              <a:t>Clear and Colorless Polyimides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901" y="841620"/>
            <a:ext cx="4271749" cy="54102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1400" dirty="0"/>
              <a:t>Base film</a:t>
            </a:r>
          </a:p>
          <a:p>
            <a:r>
              <a:rPr lang="en-US" sz="1400" dirty="0"/>
              <a:t>CP1 polyimide</a:t>
            </a:r>
          </a:p>
          <a:p>
            <a:r>
              <a:rPr lang="en-US" sz="1400" dirty="0"/>
              <a:t>CORIN polyimide -- Similar properties as CP1, with AO durability</a:t>
            </a:r>
          </a:p>
          <a:p>
            <a:r>
              <a:rPr lang="en-US" sz="1400" dirty="0"/>
              <a:t>Essar Stretch  polyimide – Elastic polyimide</a:t>
            </a:r>
          </a:p>
          <a:p>
            <a:pPr>
              <a:buNone/>
            </a:pPr>
            <a:endParaRPr lang="en-US" sz="1400" dirty="0"/>
          </a:p>
          <a:p>
            <a:pPr>
              <a:buNone/>
            </a:pPr>
            <a:r>
              <a:rPr lang="en-US" sz="1400" dirty="0"/>
              <a:t>Film Grades</a:t>
            </a:r>
          </a:p>
          <a:p>
            <a:r>
              <a:rPr lang="en-US" sz="1400" dirty="0"/>
              <a:t>Non-conductive</a:t>
            </a:r>
          </a:p>
          <a:p>
            <a:r>
              <a:rPr lang="en-US" sz="1400" dirty="0"/>
              <a:t>Clear conductive grades available, less than 1% difference in optical transparency as compared with base grade</a:t>
            </a:r>
          </a:p>
          <a:p>
            <a:pPr>
              <a:buNone/>
            </a:pPr>
            <a:endParaRPr lang="en-US" sz="1400" dirty="0"/>
          </a:p>
          <a:p>
            <a:pPr>
              <a:buNone/>
            </a:pPr>
            <a:r>
              <a:rPr lang="en-US" sz="1400" dirty="0"/>
              <a:t>Dimensions</a:t>
            </a:r>
          </a:p>
          <a:p>
            <a:r>
              <a:rPr lang="en-US" sz="1400" dirty="0"/>
              <a:t>Thicknesses: 25, 12, 5, 2.5 micron, Other customer-specified thicknesses available</a:t>
            </a:r>
          </a:p>
          <a:p>
            <a:r>
              <a:rPr lang="en-US" sz="1400" dirty="0"/>
              <a:t>Lengths: 100 ft and longer</a:t>
            </a:r>
          </a:p>
          <a:p>
            <a:r>
              <a:rPr lang="en-US" sz="1400" dirty="0"/>
              <a:t>Widths: Up to 60”</a:t>
            </a:r>
          </a:p>
          <a:p>
            <a:endParaRPr lang="en-US" sz="1400" dirty="0"/>
          </a:p>
          <a:p>
            <a:pPr marL="0" indent="0" eaLnBrk="0" fontAlgn="base" hangingPunct="0">
              <a:spcAft>
                <a:spcPct val="0"/>
              </a:spcAft>
              <a:buNone/>
              <a:defRPr/>
            </a:pPr>
            <a:r>
              <a:rPr lang="en-US" sz="1400" kern="0" dirty="0"/>
              <a:t>Key Discriminators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  <a:defRPr/>
            </a:pPr>
            <a:r>
              <a:rPr lang="en-US" sz="1400" kern="0" dirty="0"/>
              <a:t>Low Solar Absorptivity (Colorless)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  <a:defRPr/>
            </a:pPr>
            <a:r>
              <a:rPr lang="en-US" sz="1400" kern="0" dirty="0"/>
              <a:t>Ultra-low gauge (0.1 mil) avail.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  <a:defRPr/>
            </a:pPr>
            <a:r>
              <a:rPr lang="en-US" sz="1400" kern="0" dirty="0"/>
              <a:t>Low Moisture Uptake (0.5%)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  <a:defRPr/>
            </a:pPr>
            <a:r>
              <a:rPr lang="en-US" sz="1400" kern="0" dirty="0"/>
              <a:t>Low Dielectric Constant (2.5)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926253" y="3675308"/>
            <a:ext cx="2596032" cy="276999"/>
          </a:xfrm>
          <a:prstGeom prst="rect">
            <a:avLst/>
          </a:prstGeom>
          <a:solidFill>
            <a:srgbClr val="FFFFFF"/>
          </a:solidFill>
          <a:ln w="158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>
                <a:latin typeface="Myriad Pro"/>
              </a:rPr>
              <a:t>CP1 Polyimide, 5 micron Thickness</a:t>
            </a: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08274" y="6514012"/>
            <a:ext cx="1693817" cy="343989"/>
          </a:xfrm>
        </p:spPr>
        <p:txBody>
          <a:bodyPr/>
          <a:lstStyle/>
          <a:p>
            <a:pPr>
              <a:defRPr/>
            </a:pPr>
            <a:fld id="{7A6D31E0-8C64-4811-B76A-75331C9001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" name="Picture 3" descr="COR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700" y="1051420"/>
            <a:ext cx="4940300" cy="22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75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989" y="-106308"/>
            <a:ext cx="7298267" cy="1004538"/>
          </a:xfrm>
        </p:spPr>
        <p:txBody>
          <a:bodyPr>
            <a:normAutofit/>
          </a:bodyPr>
          <a:lstStyle/>
          <a:p>
            <a:r>
              <a:rPr lang="en-US" dirty="0">
                <a:cs typeface="Arial" charset="0"/>
              </a:rPr>
              <a:t>Polyimides for Thermal Control</a:t>
            </a:r>
            <a:endParaRPr lang="en-US" dirty="0"/>
          </a:p>
        </p:txBody>
      </p:sp>
      <p:pic>
        <p:nvPicPr>
          <p:cNvPr id="5" name="Picture 3" descr="C:\Documents and Settings\gpoe\My Documents\My Pictures\TDS Pics 2\100526-1439-01(cr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988" y="748100"/>
            <a:ext cx="2743200" cy="1595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C:\Documents and Settings\gpoe\My Documents\My Pictures\TDS Pics 2\100526-1435-01(cr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4988" y="2445244"/>
            <a:ext cx="2743200" cy="1747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082796" y="1767132"/>
            <a:ext cx="2287587" cy="4365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/>
              <a:t>Continuous Production</a:t>
            </a:r>
          </a:p>
          <a:p>
            <a:pPr algn="ctr"/>
            <a:r>
              <a:rPr lang="en-US" sz="1000"/>
              <a:t>(Conductive Black 6 Micron Shown)</a:t>
            </a:r>
            <a:endParaRPr lang="el-GR" sz="1000">
              <a:cs typeface="Arial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082794" y="3591273"/>
            <a:ext cx="2287588" cy="46166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/>
              <a:t>Thermalbright® C – Electrically Conductive, Low </a:t>
            </a:r>
            <a:r>
              <a:rPr lang="el-GR" sz="1200">
                <a:cs typeface="Arial" charset="0"/>
              </a:rPr>
              <a:t>α</a:t>
            </a:r>
            <a:r>
              <a:rPr lang="en-US" sz="1200">
                <a:cs typeface="Arial" charset="0"/>
              </a:rPr>
              <a:t>/</a:t>
            </a:r>
            <a:r>
              <a:rPr lang="el-GR" sz="1200">
                <a:cs typeface="Arial" charset="0"/>
              </a:rPr>
              <a:t>ε</a:t>
            </a:r>
          </a:p>
        </p:txBody>
      </p:sp>
      <p:pic>
        <p:nvPicPr>
          <p:cNvPr id="9" name="Picture 2" descr="C:\Documents and Settings\gpoe\My Documents\My Pictures\ISIS Phase 3\NX-003.jpg"/>
          <p:cNvPicPr>
            <a:picLocks noChangeAspect="1" noChangeArrowheads="1"/>
          </p:cNvPicPr>
          <p:nvPr/>
        </p:nvPicPr>
        <p:blipFill>
          <a:blip r:embed="rId4" cstate="print">
            <a:lum bright="10000" contrast="25000"/>
          </a:blip>
          <a:srcRect/>
          <a:stretch>
            <a:fillRect/>
          </a:stretch>
        </p:blipFill>
        <p:spPr bwMode="auto">
          <a:xfrm>
            <a:off x="1854988" y="4294649"/>
            <a:ext cx="2743200" cy="1885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082794" y="5499972"/>
            <a:ext cx="2287588" cy="46166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/>
              <a:t>Thermalbright® N - Electrically Non-Conductive, Low </a:t>
            </a:r>
            <a:r>
              <a:rPr lang="el-GR" sz="1200">
                <a:cs typeface="Arial" charset="0"/>
              </a:rPr>
              <a:t>α</a:t>
            </a:r>
            <a:r>
              <a:rPr lang="en-US" sz="1200">
                <a:cs typeface="Arial" charset="0"/>
              </a:rPr>
              <a:t>/</a:t>
            </a:r>
            <a:r>
              <a:rPr lang="el-GR" sz="1200">
                <a:cs typeface="Arial" charset="0"/>
              </a:rPr>
              <a:t>ε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892968" y="898230"/>
            <a:ext cx="5410200" cy="543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Conductive Black and White Polyimides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 err="1"/>
              <a:t>Thermalbright</a:t>
            </a:r>
            <a:r>
              <a:rPr lang="en-US" sz="1600" dirty="0"/>
              <a:t>: </a:t>
            </a:r>
            <a:r>
              <a:rPr lang="el-GR" sz="1600" dirty="0"/>
              <a:t>α</a:t>
            </a:r>
            <a:r>
              <a:rPr lang="en-US" sz="1600" dirty="0"/>
              <a:t>/</a:t>
            </a:r>
            <a:r>
              <a:rPr lang="el-GR" sz="1600" dirty="0"/>
              <a:t>ε</a:t>
            </a:r>
            <a:r>
              <a:rPr lang="en-US" sz="1600" dirty="0"/>
              <a:t>=0.23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 dirty="0"/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/>
              <a:t>Black CP1:  </a:t>
            </a:r>
            <a:r>
              <a:rPr lang="el-GR" sz="1600" dirty="0"/>
              <a:t>α</a:t>
            </a:r>
            <a:r>
              <a:rPr lang="en-US" sz="1600" dirty="0"/>
              <a:t>/</a:t>
            </a:r>
            <a:r>
              <a:rPr lang="el-GR" sz="1600" dirty="0"/>
              <a:t>ε</a:t>
            </a:r>
            <a:r>
              <a:rPr lang="en-US" sz="1600" dirty="0"/>
              <a:t>=1.080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 dirty="0"/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/>
              <a:t>Electrical resistivities available in white and black – 10</a:t>
            </a:r>
            <a:r>
              <a:rPr lang="en-US" sz="1600" baseline="30000" dirty="0"/>
              <a:t>4</a:t>
            </a:r>
            <a:r>
              <a:rPr lang="en-US" sz="1600" dirty="0"/>
              <a:t> – 10</a:t>
            </a:r>
            <a:r>
              <a:rPr lang="en-US" sz="1600" baseline="30000" dirty="0"/>
              <a:t>11</a:t>
            </a:r>
            <a:r>
              <a:rPr lang="en-US" sz="1600" dirty="0"/>
              <a:t> </a:t>
            </a:r>
            <a:r>
              <a:rPr lang="el-GR" sz="1600" dirty="0"/>
              <a:t>Ω</a:t>
            </a:r>
            <a:r>
              <a:rPr lang="en-US" sz="1600" dirty="0">
                <a:sym typeface="Webdings" pitchFamily="18" charset="2"/>
              </a:rPr>
              <a:t>/</a:t>
            </a:r>
            <a:r>
              <a:rPr lang="el-GR" sz="1600" dirty="0">
                <a:cs typeface="Arial" charset="0"/>
                <a:sym typeface="Webdings" pitchFamily="18" charset="2"/>
              </a:rPr>
              <a:t>□</a:t>
            </a:r>
            <a:endParaRPr lang="en-US" sz="1600" dirty="0">
              <a:cs typeface="Arial" charset="0"/>
              <a:sym typeface="Webdings" pitchFamily="18" charset="2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 dirty="0"/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/>
              <a:t>Continuous production at 1 mil  thickness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 dirty="0"/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/>
              <a:t>Proprietary production process ensures isotropic  thermomechanical properties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 dirty="0"/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/>
              <a:t>Films produced with smooth finish or textured surface for improved adhesion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 dirty="0"/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/>
              <a:t>Dielectric coatings available</a:t>
            </a:r>
          </a:p>
        </p:txBody>
      </p:sp>
      <p:sp>
        <p:nvSpPr>
          <p:cNvPr id="12" name="Slide Number Placeholder 11"/>
          <p:cNvSpPr txBox="1">
            <a:spLocks/>
          </p:cNvSpPr>
          <p:nvPr/>
        </p:nvSpPr>
        <p:spPr>
          <a:xfrm>
            <a:off x="8508274" y="6514012"/>
            <a:ext cx="1693817" cy="3439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fld id="{7A6D31E0-8C64-4811-B76A-75331C900166}" type="slidenum">
              <a:rPr lang="en-US" sz="120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</a:t>
            </a:fld>
            <a:endParaRPr lang="en-US" sz="120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676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12371" y="-26629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cs typeface="Arial" charset="0"/>
              </a:rPr>
              <a:t>Optinox</a:t>
            </a:r>
            <a:r>
              <a:rPr lang="en-US" dirty="0">
                <a:cs typeface="Arial" charset="0"/>
              </a:rPr>
              <a:t> Films and Coatings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62836" y="848557"/>
            <a:ext cx="44033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err="1"/>
              <a:t>Optinox</a:t>
            </a:r>
            <a:r>
              <a:rPr lang="en-US" sz="1400" i="1"/>
              <a:t>™ films and coatings are highly UV durable and exhibit excellent weathering  including outstanding stability to ozone.  </a:t>
            </a:r>
          </a:p>
          <a:p>
            <a:endParaRPr lang="en-US" sz="1400" i="1"/>
          </a:p>
          <a:p>
            <a:r>
              <a:rPr lang="en-US" sz="1400" i="1" err="1"/>
              <a:t>Optinox</a:t>
            </a:r>
            <a:r>
              <a:rPr lang="en-US" sz="1400" i="1"/>
              <a:t>™ is available in rolls up to 60” wide, or in low-temperature curing liquids for coating applications. Both the film rolls and liquid coatings are available in three grades.  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13"/>
          <a:stretch/>
        </p:blipFill>
        <p:spPr bwMode="auto">
          <a:xfrm>
            <a:off x="5852845" y="3029625"/>
            <a:ext cx="4611271" cy="3114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45943" y="2579906"/>
            <a:ext cx="38617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/>
            <a:r>
              <a:rPr lang="en-US" sz="1400"/>
              <a:t>Three Grades: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Transparent Clear: UV cutoff at approximately 230 nm for a 2 mil film or coating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Transparent UV Blocking: UV cutoff at approximately 395 nm for a 2 mil film or coating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Reflective White: Reflective White Film</a:t>
            </a:r>
          </a:p>
          <a:p>
            <a:endParaRPr lang="en-US" sz="1400" i="1"/>
          </a:p>
          <a:p>
            <a:r>
              <a:rPr lang="en-US" sz="1400" err="1"/>
              <a:t>Optinox</a:t>
            </a:r>
            <a:r>
              <a:rPr lang="en-US" sz="1400"/>
              <a:t>™ 200 rolls are provided either as a freestanding film, or permanently bonded to a PET backer.  Additional thicknesses are also available upon request.  </a:t>
            </a:r>
          </a:p>
          <a:p>
            <a:endParaRPr lang="en-US" sz="1400"/>
          </a:p>
          <a:p>
            <a:r>
              <a:rPr lang="en-US" sz="1400" err="1"/>
              <a:t>Optinox</a:t>
            </a:r>
            <a:r>
              <a:rPr lang="en-US" sz="1400"/>
              <a:t>™ liquid curing resins are provided as a two-part curing system.</a:t>
            </a:r>
          </a:p>
          <a:p>
            <a:endParaRPr lang="en-US" sz="1400" i="1"/>
          </a:p>
          <a:p>
            <a:endParaRPr lang="en-US" sz="1400" i="1"/>
          </a:p>
          <a:p>
            <a:endParaRPr lang="en-US" sz="1400" i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213" y="869057"/>
            <a:ext cx="3784661" cy="145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08274" y="6514012"/>
            <a:ext cx="1693817" cy="343989"/>
          </a:xfrm>
        </p:spPr>
        <p:txBody>
          <a:bodyPr/>
          <a:lstStyle/>
          <a:p>
            <a:pPr>
              <a:defRPr/>
            </a:pPr>
            <a:fld id="{7A6D31E0-8C64-4811-B76A-75331C9001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65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3" name="Rectangle 3"/>
          <p:cNvSpPr>
            <a:spLocks noChangeArrowheads="1"/>
          </p:cNvSpPr>
          <p:nvPr/>
        </p:nvSpPr>
        <p:spPr bwMode="auto">
          <a:xfrm>
            <a:off x="1628586" y="786265"/>
            <a:ext cx="4224514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Aft>
                <a:spcPts val="600"/>
              </a:spcAft>
            </a:pPr>
            <a:r>
              <a:rPr lang="en-US" dirty="0"/>
              <a:t>Novastrat</a:t>
            </a:r>
            <a:r>
              <a:rPr lang="en-US" dirty="0">
                <a:latin typeface="Calibri" pitchFamily="34" charset="0"/>
              </a:rPr>
              <a:t>®</a:t>
            </a:r>
            <a:r>
              <a:rPr lang="en-US" dirty="0"/>
              <a:t> History and Overview</a:t>
            </a: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en-US" sz="1400" dirty="0">
                <a:solidFill>
                  <a:srgbClr val="767171"/>
                </a:solidFill>
              </a:rPr>
              <a:t>The Novastrat</a:t>
            </a:r>
            <a:r>
              <a:rPr lang="en-US" sz="1400" dirty="0">
                <a:solidFill>
                  <a:srgbClr val="767171"/>
                </a:solidFill>
                <a:latin typeface="Calibri" pitchFamily="34" charset="0"/>
              </a:rPr>
              <a:t>®</a:t>
            </a:r>
            <a:r>
              <a:rPr lang="en-US" sz="1400" dirty="0">
                <a:solidFill>
                  <a:srgbClr val="767171"/>
                </a:solidFill>
              </a:rPr>
              <a:t> series is a patented polyimide series with controlled CTE.</a:t>
            </a: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en-US" sz="1400" dirty="0">
                <a:solidFill>
                  <a:srgbClr val="767171"/>
                </a:solidFill>
              </a:rPr>
              <a:t>Novastrat</a:t>
            </a:r>
            <a:r>
              <a:rPr lang="en-US" sz="1400" dirty="0">
                <a:solidFill>
                  <a:srgbClr val="767171"/>
                </a:solidFill>
                <a:latin typeface="Calibri" pitchFamily="34" charset="0"/>
              </a:rPr>
              <a:t>®</a:t>
            </a:r>
            <a:r>
              <a:rPr lang="en-US" sz="1400" dirty="0">
                <a:solidFill>
                  <a:srgbClr val="767171"/>
                </a:solidFill>
              </a:rPr>
              <a:t> was initially designed for interlayer dielectrics for CTE matching  </a:t>
            </a: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en-US" sz="1400" dirty="0">
                <a:solidFill>
                  <a:srgbClr val="767171"/>
                </a:solidFill>
              </a:rPr>
              <a:t>All </a:t>
            </a:r>
            <a:r>
              <a:rPr lang="en-US" sz="1400" dirty="0" err="1">
                <a:solidFill>
                  <a:srgbClr val="767171"/>
                </a:solidFill>
              </a:rPr>
              <a:t>Novastrats</a:t>
            </a:r>
            <a:r>
              <a:rPr lang="en-US" sz="1400" dirty="0">
                <a:solidFill>
                  <a:srgbClr val="767171"/>
                </a:solidFill>
              </a:rPr>
              <a:t> are high temperature polyimide materials.</a:t>
            </a: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en-US" sz="1400" dirty="0" err="1">
                <a:solidFill>
                  <a:srgbClr val="767171"/>
                </a:solidFill>
              </a:rPr>
              <a:t>Photodefinable</a:t>
            </a:r>
            <a:r>
              <a:rPr lang="en-US" sz="1400" dirty="0">
                <a:solidFill>
                  <a:srgbClr val="767171"/>
                </a:solidFill>
              </a:rPr>
              <a:t> version available for patterning with either the polymer itself or traditional methods.</a:t>
            </a: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en-US" sz="1400" dirty="0">
                <a:solidFill>
                  <a:srgbClr val="767171"/>
                </a:solidFill>
              </a:rPr>
              <a:t>Vacuum coating deposition compatible.</a:t>
            </a: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en-US" sz="1400" dirty="0">
                <a:solidFill>
                  <a:srgbClr val="767171"/>
                </a:solidFill>
              </a:rPr>
              <a:t>Various methods to introduce  custom surface finishes.</a:t>
            </a:r>
          </a:p>
        </p:txBody>
      </p:sp>
      <p:pic>
        <p:nvPicPr>
          <p:cNvPr id="55296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526" y="533400"/>
            <a:ext cx="4573588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2966" name="Rectangle 6"/>
          <p:cNvSpPr>
            <a:spLocks noGrp="1" noChangeArrowheads="1"/>
          </p:cNvSpPr>
          <p:nvPr>
            <p:ph type="title"/>
          </p:nvPr>
        </p:nvSpPr>
        <p:spPr>
          <a:xfrm>
            <a:off x="1463040" y="8466"/>
            <a:ext cx="8747760" cy="685800"/>
          </a:xfrm>
        </p:spPr>
        <p:txBody>
          <a:bodyPr>
            <a:noAutofit/>
          </a:bodyPr>
          <a:lstStyle/>
          <a:p>
            <a:r>
              <a:rPr lang="en-US" dirty="0"/>
              <a:t>Dimensionally Stable </a:t>
            </a:r>
            <a:r>
              <a:rPr lang="en-US" dirty="0" err="1"/>
              <a:t>Polyimides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483603" y="3816990"/>
          <a:ext cx="4983736" cy="236569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41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4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0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6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858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Novastrat</a:t>
                      </a:r>
                      <a:r>
                        <a:rPr lang="en-US" sz="1100" dirty="0">
                          <a:latin typeface="Calibri" pitchFamily="34" charset="0"/>
                        </a:rPr>
                        <a:t>®</a:t>
                      </a:r>
                      <a:r>
                        <a:rPr lang="en-US" sz="1100" dirty="0"/>
                        <a:t> 905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Novastrat</a:t>
                      </a:r>
                      <a:r>
                        <a:rPr lang="en-US" sz="1100" dirty="0">
                          <a:latin typeface="Calibri" pitchFamily="34" charset="0"/>
                        </a:rPr>
                        <a:t>®</a:t>
                      </a:r>
                      <a:r>
                        <a:rPr lang="en-US" sz="1100" dirty="0"/>
                        <a:t>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Kapton</a:t>
                      </a:r>
                      <a:r>
                        <a:rPr lang="en-US" sz="1100" dirty="0"/>
                        <a:t>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CP1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354"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*CTE (</a:t>
                      </a:r>
                      <a:r>
                        <a:rPr lang="en-US" sz="1100" dirty="0" err="1"/>
                        <a:t>ppm</a:t>
                      </a:r>
                      <a:r>
                        <a:rPr lang="en-US" sz="1100" dirty="0"/>
                        <a:t>/</a:t>
                      </a:r>
                      <a:r>
                        <a:rPr lang="en-US" sz="1100" baseline="30000" dirty="0" err="1"/>
                        <a:t>o</a:t>
                      </a:r>
                      <a:r>
                        <a:rPr lang="en-US" sz="1100" dirty="0" err="1"/>
                        <a:t>C</a:t>
                      </a:r>
                      <a:r>
                        <a:rPr lang="en-US" sz="11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51.2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13">
                <a:tc>
                  <a:txBody>
                    <a:bodyPr/>
                    <a:lstStyle/>
                    <a:p>
                      <a:pPr algn="r"/>
                      <a:r>
                        <a:rPr lang="en-US" sz="1100" dirty="0" err="1"/>
                        <a:t>Tg</a:t>
                      </a:r>
                      <a:r>
                        <a:rPr lang="en-US" sz="1100" dirty="0"/>
                        <a:t> (</a:t>
                      </a:r>
                      <a:r>
                        <a:rPr lang="en-US" sz="1100" baseline="30000" dirty="0" err="1"/>
                        <a:t>o</a:t>
                      </a:r>
                      <a:r>
                        <a:rPr lang="en-US" sz="1100" dirty="0" err="1"/>
                        <a:t>C</a:t>
                      </a:r>
                      <a:r>
                        <a:rPr lang="en-US" sz="11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&gt;300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&gt;300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&gt;300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094"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*Tensile Strength (</a:t>
                      </a:r>
                      <a:r>
                        <a:rPr lang="en-US" sz="1100" dirty="0" err="1"/>
                        <a:t>MPa</a:t>
                      </a:r>
                      <a:r>
                        <a:rPr lang="en-US" sz="11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094"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*</a:t>
                      </a:r>
                      <a:r>
                        <a:rPr lang="en-US" sz="1100" dirty="0" err="1"/>
                        <a:t>Youngs</a:t>
                      </a:r>
                      <a:r>
                        <a:rPr lang="en-US" sz="1100" dirty="0"/>
                        <a:t> Modulus (</a:t>
                      </a:r>
                      <a:r>
                        <a:rPr lang="en-US" sz="1100" dirty="0" err="1"/>
                        <a:t>GPa</a:t>
                      </a:r>
                      <a:r>
                        <a:rPr lang="en-US" sz="11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354"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Color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Yellow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Yellow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Slight Yellow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473642" y="6242983"/>
            <a:ext cx="1624189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Aft>
                <a:spcPts val="600"/>
              </a:spcAft>
            </a:pPr>
            <a:r>
              <a:rPr lang="en-US" sz="900" dirty="0"/>
              <a:t>*Measured at RT</a:t>
            </a:r>
          </a:p>
        </p:txBody>
      </p:sp>
      <p:pic>
        <p:nvPicPr>
          <p:cNvPr id="9" name="Picture 3" descr="14-0416-MOIR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0921" y="4315262"/>
            <a:ext cx="1906028" cy="1719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1826871" y="6100434"/>
            <a:ext cx="343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Un-coated Novastrat in DARPA MOIRE program demonstration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E26E2B-9FB8-2C42-AFD9-CCD6902747C3}"/>
              </a:ext>
            </a:extLst>
          </p:cNvPr>
          <p:cNvSpPr/>
          <p:nvPr/>
        </p:nvSpPr>
        <p:spPr>
          <a:xfrm>
            <a:off x="6369673" y="698857"/>
            <a:ext cx="1728553" cy="74320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Novastrat 905</a:t>
            </a:r>
          </a:p>
          <a:p>
            <a:pPr algn="r"/>
            <a:r>
              <a:rPr lang="en-US" sz="1400" dirty="0">
                <a:solidFill>
                  <a:schemeClr val="tx1"/>
                </a:solidFill>
              </a:rPr>
              <a:t>Novastrat 100</a:t>
            </a:r>
          </a:p>
          <a:p>
            <a:pPr algn="r"/>
            <a:r>
              <a:rPr lang="en-US" sz="1400" dirty="0">
                <a:solidFill>
                  <a:schemeClr val="tx1"/>
                </a:solidFill>
              </a:rPr>
              <a:t>CP1</a:t>
            </a:r>
          </a:p>
        </p:txBody>
      </p:sp>
    </p:spTree>
    <p:extLst>
      <p:ext uri="{BB962C8B-B14F-4D97-AF65-F5344CB8AC3E}">
        <p14:creationId xmlns:p14="http://schemas.microsoft.com/office/powerpoint/2010/main" val="1653369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lum bright="10000" contrast="-10000"/>
          </a:blip>
          <a:srcRect/>
          <a:stretch>
            <a:fillRect/>
          </a:stretch>
        </p:blipFill>
        <p:spPr bwMode="auto">
          <a:xfrm>
            <a:off x="4669969" y="1853260"/>
            <a:ext cx="2142701" cy="2776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bgpatrick\Documents\Files\Important Stuff\BP\Old Programs\SOC XRAY\NASA Pics\pia17566-c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6312" y="2580467"/>
            <a:ext cx="1845846" cy="2377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lum/>
          </a:blip>
          <a:srcRect/>
          <a:stretch>
            <a:fillRect/>
          </a:stretch>
        </p:blipFill>
        <p:spPr bwMode="auto">
          <a:xfrm>
            <a:off x="6393350" y="1295400"/>
            <a:ext cx="2192692" cy="2163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69285" y="2505989"/>
            <a:ext cx="2211651" cy="2117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bgpatrick\Documents\Files\Important Stuff\BP\Old Programs\SOC XRAY\NASA Pics\NustarSticker11NoAffi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275" y="3486986"/>
            <a:ext cx="2210255" cy="136345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63" y="-106806"/>
            <a:ext cx="7298267" cy="1004538"/>
          </a:xfrm>
        </p:spPr>
        <p:txBody>
          <a:bodyPr/>
          <a:lstStyle/>
          <a:p>
            <a:r>
              <a:rPr lang="en-US" dirty="0"/>
              <a:t>Current Applications - Optics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075" y="770558"/>
            <a:ext cx="519112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Optical Quality Film Manufacturing</a:t>
            </a:r>
          </a:p>
          <a:p>
            <a:pPr marL="457200" lvl="1" indent="0">
              <a:buNone/>
            </a:pPr>
            <a:r>
              <a:rPr lang="en-US" sz="1800" dirty="0"/>
              <a:t>Optical Tolerance Surface Roughness and Thickness Variation</a:t>
            </a:r>
          </a:p>
          <a:p>
            <a:pPr marL="457200" lvl="1" indent="0">
              <a:buNone/>
            </a:pPr>
            <a:r>
              <a:rPr lang="en-US" sz="1800" dirty="0"/>
              <a:t>Lightweight</a:t>
            </a:r>
          </a:p>
          <a:p>
            <a:pPr marL="457200" lvl="1" indent="0">
              <a:buNone/>
            </a:pPr>
            <a:r>
              <a:rPr lang="en-US" sz="1800" dirty="0"/>
              <a:t>Uniform Properties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24A3-25E4-4EE9-857C-0BA8549B112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71676" y="5067300"/>
            <a:ext cx="8143875" cy="1181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Bef>
                <a:spcPct val="20000"/>
              </a:spcBef>
            </a:pPr>
            <a:r>
              <a:rPr lang="en-US" sz="2400">
                <a:latin typeface="Arial" pitchFamily="34" charset="0"/>
                <a:cs typeface="Arial" pitchFamily="34" charset="0"/>
              </a:rPr>
              <a:t>Decades of polymer science and film manufacturing experience have led to unique methods of material formulation and production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1719986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6697" y="1168401"/>
            <a:ext cx="1814203" cy="2116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13" descr="Rap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386" y="2080491"/>
            <a:ext cx="2611759" cy="1809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bgpatrick\Documents\Files\Important Stuff\BP\Old Programs\SOC XRAY\NASA Pics\705040main_48s_nustar_delay_4_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030" y="2559665"/>
            <a:ext cx="2528883" cy="2096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3" descr="14-0416-MOIRE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73266" y="3347416"/>
            <a:ext cx="1906028" cy="1719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7659" y="3133908"/>
            <a:ext cx="2011151" cy="1834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779" y="-120714"/>
            <a:ext cx="7298267" cy="1004538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Applications - Aerospace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303" y="758961"/>
            <a:ext cx="5191124" cy="20193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Aerospace Products</a:t>
            </a:r>
          </a:p>
          <a:p>
            <a:pPr lvl="1"/>
            <a:r>
              <a:rPr lang="en-US" sz="1800" dirty="0"/>
              <a:t>Wide Temperature/Space Durable</a:t>
            </a:r>
          </a:p>
          <a:p>
            <a:pPr lvl="1"/>
            <a:r>
              <a:rPr lang="en-US" sz="1800" dirty="0"/>
              <a:t>Large Variety of Materials</a:t>
            </a:r>
          </a:p>
          <a:p>
            <a:pPr lvl="1"/>
            <a:r>
              <a:rPr lang="en-US" sz="1800" dirty="0"/>
              <a:t>Custom Formulations/Properties</a:t>
            </a:r>
          </a:p>
          <a:p>
            <a:pPr lvl="1"/>
            <a:r>
              <a:rPr lang="en-US" sz="1800" dirty="0"/>
              <a:t>Aerospace Performance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24A3-25E4-4EE9-857C-0BA8549B112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71676" y="5067300"/>
            <a:ext cx="8143875" cy="1181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Bef>
                <a:spcPct val="20000"/>
              </a:spcBef>
            </a:pPr>
            <a:r>
              <a:rPr lang="en-US" sz="2400">
                <a:cs typeface="Arial" pitchFamily="34" charset="0"/>
              </a:rPr>
              <a:t>NeXolve materials are ideal for many aerospace applications and can be customized for specific functionality or operating environment.</a:t>
            </a:r>
          </a:p>
        </p:txBody>
      </p:sp>
    </p:spTree>
    <p:extLst>
      <p:ext uri="{BB962C8B-B14F-4D97-AF65-F5344CB8AC3E}">
        <p14:creationId xmlns:p14="http://schemas.microsoft.com/office/powerpoint/2010/main" val="2159697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9801" y="2628901"/>
            <a:ext cx="2505075" cy="255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300 mJ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00" y="2705100"/>
            <a:ext cx="2095500" cy="2259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0" y="1943100"/>
            <a:ext cx="2578100" cy="25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441" y="-127618"/>
            <a:ext cx="7298267" cy="1004538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Applications - Electronics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075" y="666751"/>
            <a:ext cx="5191124" cy="34226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Electronics Grade Materials</a:t>
            </a:r>
          </a:p>
          <a:p>
            <a:pPr lvl="1"/>
            <a:r>
              <a:rPr lang="en-US" sz="1800" dirty="0"/>
              <a:t>Low Dielectric/Moisture Uptake</a:t>
            </a:r>
          </a:p>
          <a:p>
            <a:pPr lvl="1"/>
            <a:r>
              <a:rPr lang="en-US" sz="1800" dirty="0"/>
              <a:t>Conductive/Nonconductive</a:t>
            </a:r>
          </a:p>
          <a:p>
            <a:pPr lvl="1"/>
            <a:r>
              <a:rPr lang="en-US" sz="1800" dirty="0"/>
              <a:t>CTE Matching</a:t>
            </a:r>
          </a:p>
          <a:p>
            <a:pPr lvl="1"/>
            <a:r>
              <a:rPr lang="en-US" sz="1800" dirty="0" err="1"/>
              <a:t>Photodefinable</a:t>
            </a: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24A3-25E4-4EE9-857C-0BA8549B112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4" name="Picture 2" descr="JR Generator 1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4000" y="1181100"/>
            <a:ext cx="2590038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971676" y="5067300"/>
            <a:ext cx="8143875" cy="1181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Bef>
                <a:spcPct val="20000"/>
              </a:spcBef>
            </a:pPr>
            <a:r>
              <a:rPr lang="en-US" sz="2400">
                <a:cs typeface="Arial" pitchFamily="34" charset="0"/>
              </a:rPr>
              <a:t>Material offerings are technology enabling and allow greater design flexibility.  Tailor-made solutions for customer specific applications. </a:t>
            </a:r>
          </a:p>
        </p:txBody>
      </p:sp>
    </p:spTree>
    <p:extLst>
      <p:ext uri="{BB962C8B-B14F-4D97-AF65-F5344CB8AC3E}">
        <p14:creationId xmlns:p14="http://schemas.microsoft.com/office/powerpoint/2010/main" val="3065532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709" y="-308480"/>
            <a:ext cx="10515600" cy="1325563"/>
          </a:xfrm>
        </p:spPr>
        <p:txBody>
          <a:bodyPr/>
          <a:lstStyle/>
          <a:p>
            <a:r>
              <a:rPr lang="en-US" dirty="0"/>
              <a:t>NeXolve Analytical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4980" y="967742"/>
            <a:ext cx="6263796" cy="4919875"/>
          </a:xfrm>
        </p:spPr>
        <p:txBody>
          <a:bodyPr>
            <a:normAutofit/>
          </a:bodyPr>
          <a:lstStyle/>
          <a:p>
            <a:r>
              <a:rPr lang="en-US" sz="1800"/>
              <a:t>Overview of Analytical Services</a:t>
            </a:r>
          </a:p>
          <a:p>
            <a:pPr lvl="1"/>
            <a:r>
              <a:rPr lang="en-US" sz="1800"/>
              <a:t>Contract testing and analysis of customer samples</a:t>
            </a:r>
          </a:p>
          <a:p>
            <a:pPr lvl="1"/>
            <a:r>
              <a:rPr lang="en-US" sz="1800"/>
              <a:t>Routinely test samples for Aerospace,  Building Material, and other industries</a:t>
            </a:r>
          </a:p>
          <a:p>
            <a:pPr lvl="1"/>
            <a:r>
              <a:rPr lang="en-US" sz="1800"/>
              <a:t>Testing to ASTM standards, military standards, or customer designed specifications</a:t>
            </a:r>
          </a:p>
          <a:p>
            <a:pPr lvl="1"/>
            <a:r>
              <a:rPr lang="en-US" sz="1800"/>
              <a:t>Design and perform custom experiments</a:t>
            </a:r>
          </a:p>
          <a:p>
            <a:pPr lvl="1"/>
            <a:r>
              <a:rPr lang="en-US" sz="1800"/>
              <a:t>Interpret test data</a:t>
            </a:r>
          </a:p>
          <a:p>
            <a:pPr lvl="1"/>
            <a:r>
              <a:rPr lang="en-US" sz="1800"/>
              <a:t>Not just another “testing house”</a:t>
            </a:r>
          </a:p>
          <a:p>
            <a:r>
              <a:rPr lang="en-US" sz="1800"/>
              <a:t>Testing Capabilities</a:t>
            </a:r>
          </a:p>
          <a:p>
            <a:pPr lvl="1"/>
            <a:r>
              <a:rPr lang="en-US" sz="1600"/>
              <a:t>Thermal properties</a:t>
            </a:r>
          </a:p>
          <a:p>
            <a:pPr lvl="1"/>
            <a:r>
              <a:rPr lang="en-US" sz="1600"/>
              <a:t>Solar/Optical properties</a:t>
            </a:r>
          </a:p>
          <a:p>
            <a:pPr lvl="1"/>
            <a:r>
              <a:rPr lang="en-US" sz="1600"/>
              <a:t>Mechanical properties</a:t>
            </a:r>
          </a:p>
          <a:p>
            <a:pPr lvl="1"/>
            <a:r>
              <a:rPr lang="en-US" sz="1600"/>
              <a:t>Profilometry/surface mapping</a:t>
            </a:r>
          </a:p>
          <a:p>
            <a:pPr lvl="1"/>
            <a:r>
              <a:rPr lang="en-US" sz="1600"/>
              <a:t>Others</a:t>
            </a:r>
            <a:endParaRPr lang="en-US" sz="1400"/>
          </a:p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24A3-25E4-4EE9-857C-0BA8549B112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6103621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Visit nexolvematerials.com for full list of analytical services capabilities and pricing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6200000">
            <a:off x="8549807" y="1101156"/>
            <a:ext cx="2366320" cy="1866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:\Documents and Settings\gpoe\My Documents\My Pictures\Facility Pictures\IMG_7619.JPG"/>
          <p:cNvPicPr>
            <a:picLocks noChangeAspect="1" noChangeArrowheads="1"/>
          </p:cNvPicPr>
          <p:nvPr/>
        </p:nvPicPr>
        <p:blipFill>
          <a:blip r:embed="rId3" cstate="screen">
            <a:lum bright="10000" contrast="25000"/>
          </a:blip>
          <a:srcRect/>
          <a:stretch>
            <a:fillRect/>
          </a:stretch>
        </p:blipFill>
        <p:spPr bwMode="auto">
          <a:xfrm>
            <a:off x="9072241" y="2869731"/>
            <a:ext cx="1455990" cy="1918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C:\Users\dlrodman\Desktop\DSC_MDSC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5800" y="2616200"/>
            <a:ext cx="1956434" cy="191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070523-1202-2-poly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83201" y="4099862"/>
            <a:ext cx="2804913" cy="1865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Perkin Elmer Lambda 9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431" y="1045237"/>
            <a:ext cx="1395391" cy="1395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Bruker Tensor 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35249" y="4625392"/>
            <a:ext cx="2297251" cy="152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9612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090AF-B95A-4B87-83C9-7AC0FB1C4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748374"/>
            <a:ext cx="9144000" cy="563855"/>
          </a:xfrm>
        </p:spPr>
        <p:txBody>
          <a:bodyPr>
            <a:noAutofit/>
          </a:bodyPr>
          <a:lstStyle/>
          <a:p>
            <a:r>
              <a:rPr lang="en-US" sz="3200" dirty="0"/>
              <a:t>High Performance Products, Advanced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70431B-B4B5-483F-A51F-096D36A1D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12228"/>
            <a:ext cx="9144000" cy="1297577"/>
          </a:xfrm>
        </p:spPr>
        <p:txBody>
          <a:bodyPr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cs typeface="Arial"/>
              </a:rPr>
              <a:t>Jim Moore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cs typeface="Arial"/>
                <a:hlinkClick r:id="rId2"/>
              </a:rPr>
              <a:t>Jim.Moore@nexolve.com</a:t>
            </a:r>
            <a:endParaRPr lang="en-US" sz="1600" kern="0" dirty="0">
              <a:cs typeface="Arial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kern="0" dirty="0"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>
                <a:latin typeface="Arial" pitchFamily="34" charset="0"/>
                <a:ea typeface="+mj-ea"/>
                <a:cs typeface="Arial" pitchFamily="34" charset="0"/>
              </a:rPr>
              <a:t>290 Dunlop Blvd, Building 200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>
                <a:latin typeface="Arial" pitchFamily="34" charset="0"/>
                <a:ea typeface="+mj-ea"/>
                <a:cs typeface="Arial" pitchFamily="34" charset="0"/>
              </a:rPr>
              <a:t>Huntsville, AL 35824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>
                <a:latin typeface="Arial" pitchFamily="34" charset="0"/>
                <a:ea typeface="+mj-ea"/>
                <a:cs typeface="Arial" pitchFamily="34" charset="0"/>
                <a:hlinkClick r:id="rId3"/>
              </a:rPr>
              <a:t>www.nexolve.com</a:t>
            </a:r>
            <a:endParaRPr lang="en-US" sz="1000" kern="0" dirty="0">
              <a:latin typeface="Arial" pitchFamily="34" charset="0"/>
              <a:ea typeface="+mj-ea"/>
              <a:cs typeface="Arial" pitchFamily="34" charset="0"/>
            </a:endParaRP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30548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90513"/>
            <a:ext cx="10515600" cy="1325563"/>
          </a:xfrm>
        </p:spPr>
        <p:txBody>
          <a:bodyPr/>
          <a:lstStyle/>
          <a:p>
            <a:r>
              <a:rPr lang="en-US" dirty="0"/>
              <a:t>Test and Analysis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870" y="893263"/>
            <a:ext cx="5134708" cy="539641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Analytical Equipment</a:t>
            </a:r>
          </a:p>
          <a:p>
            <a:pPr lvl="1"/>
            <a:r>
              <a:rPr lang="en-US" sz="1600" dirty="0"/>
              <a:t>TA Instruments Q400 EM </a:t>
            </a:r>
            <a:r>
              <a:rPr lang="en-US" sz="1600" dirty="0" err="1"/>
              <a:t>Thermo</a:t>
            </a:r>
            <a:r>
              <a:rPr lang="en-US" sz="1600" dirty="0"/>
              <a:t> Mechanical Analyzer</a:t>
            </a:r>
          </a:p>
          <a:p>
            <a:pPr lvl="1"/>
            <a:r>
              <a:rPr lang="en-US" sz="1600" dirty="0"/>
              <a:t>TA Instruments Q200 Modulated DSC with RCS-90 cooling accessory</a:t>
            </a:r>
          </a:p>
          <a:p>
            <a:pPr lvl="1"/>
            <a:r>
              <a:rPr lang="en-US" sz="1600" dirty="0"/>
              <a:t>Perkin Elmer Lambda 950 UV/Vis Spectrophotometer with transmission/reflection </a:t>
            </a:r>
            <a:r>
              <a:rPr lang="en-US" sz="1600" dirty="0" err="1"/>
              <a:t>Spectralon</a:t>
            </a:r>
            <a:r>
              <a:rPr lang="en-US" sz="1600" dirty="0"/>
              <a:t> integrating sphere</a:t>
            </a:r>
          </a:p>
          <a:p>
            <a:pPr lvl="1"/>
            <a:r>
              <a:rPr lang="en-US" sz="1600" dirty="0"/>
              <a:t>Bruker Tensor 27 FTIR with transmission/reflection gold integrating sphere</a:t>
            </a:r>
          </a:p>
          <a:p>
            <a:pPr lvl="1"/>
            <a:r>
              <a:rPr lang="en-US" sz="1600" dirty="0"/>
              <a:t>AZ Technology Temp 2000A - IR </a:t>
            </a:r>
            <a:r>
              <a:rPr lang="en-US" sz="1600" dirty="0" err="1"/>
              <a:t>Emissometer</a:t>
            </a:r>
            <a:endParaRPr lang="en-US" sz="1600" dirty="0"/>
          </a:p>
          <a:p>
            <a:pPr lvl="1"/>
            <a:r>
              <a:rPr lang="en-US" sz="1600" dirty="0"/>
              <a:t>X-RITE Ci6x spectrophotometer/color meter</a:t>
            </a:r>
          </a:p>
          <a:p>
            <a:pPr lvl="1"/>
            <a:r>
              <a:rPr lang="en-US" sz="1600" dirty="0"/>
              <a:t>Instron 5569 Universal Tensile Tester with multiple environmental chambers covering -271 C (2.3K -456 F) to 315 C (600 F)</a:t>
            </a:r>
          </a:p>
          <a:p>
            <a:pPr lvl="1"/>
            <a:r>
              <a:rPr lang="en-US" sz="1600" dirty="0"/>
              <a:t>Pneumatic adhesion tensile test instrument (PATTI)</a:t>
            </a:r>
          </a:p>
          <a:p>
            <a:pPr lvl="1"/>
            <a:r>
              <a:rPr lang="en-US" sz="1600" dirty="0"/>
              <a:t>Polymer Standards Systems Gel Permeation Chromatography System</a:t>
            </a:r>
          </a:p>
          <a:p>
            <a:pPr lvl="1"/>
            <a:r>
              <a:rPr lang="en-US" sz="1600" dirty="0"/>
              <a:t>Stanford Research Systems MPA 100 Melting Point Apparatus</a:t>
            </a:r>
          </a:p>
          <a:p>
            <a:pPr lvl="1"/>
            <a:r>
              <a:rPr lang="en-US" sz="1600" dirty="0"/>
              <a:t>Brookfield LVDVE-115 Viscometers</a:t>
            </a:r>
          </a:p>
          <a:p>
            <a:pPr lvl="1"/>
            <a:r>
              <a:rPr lang="en-US" sz="1600" dirty="0" err="1"/>
              <a:t>Ubbelohde</a:t>
            </a:r>
            <a:r>
              <a:rPr lang="en-US" sz="1600" dirty="0"/>
              <a:t> viscometers</a:t>
            </a:r>
          </a:p>
          <a:p>
            <a:pPr lvl="1"/>
            <a:r>
              <a:rPr lang="en-US" sz="1600" dirty="0"/>
              <a:t>Multiple </a:t>
            </a:r>
            <a:r>
              <a:rPr lang="en-US" sz="1600" dirty="0" err="1"/>
              <a:t>Atago</a:t>
            </a:r>
            <a:r>
              <a:rPr lang="en-US" sz="1600" dirty="0"/>
              <a:t> Abbe-type refractometers</a:t>
            </a:r>
          </a:p>
          <a:p>
            <a:pPr lvl="1"/>
            <a:r>
              <a:rPr lang="en-US" sz="1600" dirty="0"/>
              <a:t>RF reflection inspection equipment</a:t>
            </a:r>
          </a:p>
          <a:p>
            <a:pPr lvl="1"/>
            <a:r>
              <a:rPr lang="en-US" sz="1600" dirty="0"/>
              <a:t>Various surface/volume resistivity meters</a:t>
            </a:r>
          </a:p>
          <a:p>
            <a:pPr lvl="1"/>
            <a:endParaRPr lang="en-US" sz="1600" dirty="0"/>
          </a:p>
        </p:txBody>
      </p:sp>
      <p:pic>
        <p:nvPicPr>
          <p:cNvPr id="1026" name="Picture 2" descr="C:\Documents and Settings\gpoe\My Documents\My Pictures\Facility Pictures\IMG_7627.JPG"/>
          <p:cNvPicPr>
            <a:picLocks noChangeAspect="1" noChangeArrowheads="1"/>
          </p:cNvPicPr>
          <p:nvPr/>
        </p:nvPicPr>
        <p:blipFill>
          <a:blip r:embed="rId3" cstate="screen">
            <a:lum bright="10000" contrast="25000"/>
          </a:blip>
          <a:srcRect/>
          <a:stretch>
            <a:fillRect/>
          </a:stretch>
        </p:blipFill>
        <p:spPr bwMode="auto">
          <a:xfrm>
            <a:off x="6740115" y="3873500"/>
            <a:ext cx="3773898" cy="2516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C:\Documents and Settings\gpoe\My Documents\My Pictures\Facility Pictures\IMG_761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626934" y="2297932"/>
            <a:ext cx="1925005" cy="1283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Users\dlrodman\Desktop\instron-tensile-tester-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2" y="1181100"/>
            <a:ext cx="1435099" cy="209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0925141422b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600" y="876300"/>
            <a:ext cx="2425700" cy="153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C:\Documents and Settings\gpoe\My Documents\My Pictures\Facility Pictures\IMG_7632.JPG"/>
          <p:cNvPicPr>
            <a:picLocks noChangeAspect="1" noChangeArrowheads="1"/>
          </p:cNvPicPr>
          <p:nvPr/>
        </p:nvPicPr>
        <p:blipFill>
          <a:blip r:embed="rId7" cstate="screen">
            <a:lum bright="10000" contrast="25000"/>
          </a:blip>
          <a:srcRect/>
          <a:stretch>
            <a:fillRect/>
          </a:stretch>
        </p:blipFill>
        <p:spPr bwMode="auto">
          <a:xfrm>
            <a:off x="7168707" y="3065880"/>
            <a:ext cx="1714326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2994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497" y="-30112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Arial" charset="0"/>
              </a:rPr>
              <a:t>Quality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5993" y="839554"/>
            <a:ext cx="8744766" cy="4881339"/>
          </a:xfrm>
        </p:spPr>
        <p:txBody>
          <a:bodyPr>
            <a:noAutofit/>
          </a:bodyPr>
          <a:lstStyle/>
          <a:p>
            <a:r>
              <a:rPr lang="en-US" sz="1800" dirty="0"/>
              <a:t>ISO 9001:2015, AS 9100D Certifications</a:t>
            </a:r>
          </a:p>
          <a:p>
            <a:r>
              <a:rPr lang="en-US" sz="1800" dirty="0"/>
              <a:t>Aerospace programs require tight material specs &amp; stringent  manufacturing processes</a:t>
            </a:r>
          </a:p>
          <a:p>
            <a:pPr lvl="1"/>
            <a:r>
              <a:rPr lang="en-US" sz="1800" dirty="0"/>
              <a:t>Incoming raw materials specification</a:t>
            </a:r>
          </a:p>
          <a:p>
            <a:pPr lvl="1"/>
            <a:r>
              <a:rPr lang="en-US" sz="1800" dirty="0"/>
              <a:t>In-house testing, source supplier inspections</a:t>
            </a:r>
          </a:p>
          <a:p>
            <a:pPr lvl="1"/>
            <a:r>
              <a:rPr lang="en-US" sz="1800" dirty="0"/>
              <a:t>Qualified and certified equipment (dedicated and shared)</a:t>
            </a:r>
          </a:p>
          <a:p>
            <a:pPr lvl="1"/>
            <a:r>
              <a:rPr lang="en-US" sz="1800" dirty="0"/>
              <a:t>Rigorous process qualification</a:t>
            </a:r>
          </a:p>
          <a:p>
            <a:endParaRPr lang="en-US" sz="1800" dirty="0"/>
          </a:p>
          <a:p>
            <a:r>
              <a:rPr lang="en-US" sz="1800" dirty="0"/>
              <a:t>Examples of currently supplied products for aerospace, electronics, and medical raw materials and components</a:t>
            </a:r>
          </a:p>
          <a:p>
            <a:pPr lvl="1"/>
            <a:r>
              <a:rPr lang="en-US" sz="1800" dirty="0"/>
              <a:t>NeXolve synthesized and formulated liquid resins used in spin-on wafer applications</a:t>
            </a:r>
          </a:p>
          <a:p>
            <a:pPr lvl="1"/>
            <a:r>
              <a:rPr lang="en-US" sz="1800" dirty="0"/>
              <a:t>NeXolve processed and assembled thin films on DirectTV, XM Radio, and other flight hardware</a:t>
            </a:r>
          </a:p>
          <a:p>
            <a:pPr lvl="1"/>
            <a:r>
              <a:rPr lang="en-US" sz="1800" b="1" dirty="0"/>
              <a:t>NeXolve-synthesized polyimides and NeXolve cast/cured freestanding films used in space flight on commercial satellites (&gt;1000 m</a:t>
            </a:r>
            <a:r>
              <a:rPr lang="en-US" sz="1800" b="1" baseline="30000" dirty="0"/>
              <a:t>2</a:t>
            </a:r>
            <a:r>
              <a:rPr lang="en-US" sz="1800" b="1" dirty="0"/>
              <a:t> on orbit)</a:t>
            </a:r>
          </a:p>
          <a:p>
            <a:pPr lvl="1"/>
            <a:r>
              <a:rPr lang="en-US" sz="1800" b="1" dirty="0"/>
              <a:t>NeXolve-synthesized  polyimides and silicone adhesives, NeXolve cast/cured freestanding films used in flight hardware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08274" y="6514012"/>
            <a:ext cx="1693817" cy="343989"/>
          </a:xfrm>
        </p:spPr>
        <p:txBody>
          <a:bodyPr/>
          <a:lstStyle/>
          <a:p>
            <a:pPr>
              <a:defRPr/>
            </a:pPr>
            <a:fld id="{7A6D31E0-8C64-4811-B76A-75331C9001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61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1"/>
          <p:cNvSpPr txBox="1">
            <a:spLocks/>
          </p:cNvSpPr>
          <p:nvPr/>
        </p:nvSpPr>
        <p:spPr>
          <a:xfrm>
            <a:off x="8508274" y="6491978"/>
            <a:ext cx="1693817" cy="3439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fld id="{7A6D31E0-8C64-4811-B76A-75331C900166}" type="slidenum">
              <a:rPr lang="en-US" sz="120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22</a:t>
            </a:fld>
            <a:endParaRPr lang="en-US" sz="120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3322" y="1"/>
            <a:ext cx="1854679" cy="5952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95849BD-8DD5-4270-A894-63866F912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76" y="2435352"/>
            <a:ext cx="7318248" cy="19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0466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C:\Documents and Settings\Garrett Poe\My Documents\Nexolve\My Pictures\DCP_0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7816" y="4517830"/>
            <a:ext cx="1398588" cy="1739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65555"/>
            <a:ext cx="10515600" cy="1325563"/>
          </a:xfrm>
        </p:spPr>
        <p:txBody>
          <a:bodyPr/>
          <a:lstStyle/>
          <a:p>
            <a:r>
              <a:rPr lang="en-US" dirty="0"/>
              <a:t>NeXolve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33" y="923131"/>
            <a:ext cx="6078281" cy="501173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200" u="sng" dirty="0"/>
              <a:t>NeXolve Holding Company – Jim Moore CEO</a:t>
            </a:r>
            <a:endParaRPr lang="en-US" sz="2200" dirty="0"/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Huntsville, AL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Small Business Incorporated in 2017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Multiple Team Members with 30 Plus Years of Experience</a:t>
            </a:r>
          </a:p>
          <a:p>
            <a:pPr lvl="1">
              <a:buFont typeface="Wingdings" pitchFamily="2" charset="2"/>
              <a:buChar char="§"/>
            </a:pPr>
            <a:endParaRPr lang="en-US" sz="1800" dirty="0"/>
          </a:p>
          <a:p>
            <a:pPr>
              <a:buFont typeface="Wingdings" pitchFamily="2" charset="2"/>
              <a:buChar char="§"/>
            </a:pPr>
            <a:r>
              <a:rPr lang="en-US" sz="1800" u="sng" dirty="0"/>
              <a:t>Aerospace Products</a:t>
            </a:r>
            <a:r>
              <a:rPr lang="en-US" sz="1800" dirty="0"/>
              <a:t> – Director:  Jim Pearson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Engineering Services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 dirty="0"/>
              <a:t>Design and Modeling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Aerospace Products</a:t>
            </a:r>
            <a:endParaRPr lang="en-US" sz="1400" dirty="0"/>
          </a:p>
          <a:p>
            <a:pPr lvl="2">
              <a:buFont typeface="Wingdings" pitchFamily="2" charset="2"/>
              <a:buChar char="§"/>
            </a:pPr>
            <a:r>
              <a:rPr lang="en-US" sz="1600" dirty="0"/>
              <a:t>Solar Cruiser Solar Sail</a:t>
            </a:r>
          </a:p>
          <a:p>
            <a:pPr lvl="2">
              <a:buFont typeface="Wingdings" pitchFamily="2" charset="2"/>
              <a:buChar char="§"/>
            </a:pPr>
            <a:r>
              <a:rPr lang="en-US" sz="1600" dirty="0"/>
              <a:t>James Webb Space Telescope sunshield.</a:t>
            </a:r>
          </a:p>
          <a:p>
            <a:pPr lvl="2">
              <a:buFont typeface="Wingdings" pitchFamily="2" charset="2"/>
              <a:buChar char="§"/>
            </a:pPr>
            <a:r>
              <a:rPr lang="en-US" sz="1600" dirty="0"/>
              <a:t>Small spacecraft deployable systems </a:t>
            </a:r>
          </a:p>
          <a:p>
            <a:pPr lvl="2">
              <a:buFont typeface="Wingdings" pitchFamily="2" charset="2"/>
              <a:buChar char="§"/>
            </a:pPr>
            <a:r>
              <a:rPr lang="en-US" sz="1600" dirty="0"/>
              <a:t>MLI and lightweight systems</a:t>
            </a:r>
          </a:p>
          <a:p>
            <a:pPr lvl="2">
              <a:buFont typeface="Wingdings" pitchFamily="2" charset="2"/>
              <a:buChar char="§"/>
            </a:pPr>
            <a:r>
              <a:rPr lang="en-US" sz="1600" dirty="0"/>
              <a:t>Thin-film photovoltaics</a:t>
            </a:r>
            <a:endParaRPr lang="en-US" sz="1800" dirty="0"/>
          </a:p>
          <a:p>
            <a:pPr lvl="1">
              <a:buFont typeface="Wingdings" pitchFamily="2" charset="2"/>
              <a:buChar char="§"/>
            </a:pPr>
            <a:endParaRPr lang="en-US" sz="1800" dirty="0"/>
          </a:p>
          <a:p>
            <a:pPr>
              <a:buFont typeface="Wingdings" pitchFamily="2" charset="2"/>
              <a:buChar char="§"/>
            </a:pPr>
            <a:r>
              <a:rPr lang="en-US" sz="1800" u="sng" dirty="0"/>
              <a:t>Advanced Materials</a:t>
            </a:r>
            <a:r>
              <a:rPr lang="en-US" sz="1800" dirty="0"/>
              <a:t> –  Director:  Brandon Farmer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Spacecraft Products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 dirty="0"/>
              <a:t>Optical Quality Membranes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Polymer Products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 dirty="0"/>
              <a:t>Films, Resins, Powders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Analytical Services</a:t>
            </a:r>
          </a:p>
          <a:p>
            <a:pPr lvl="2">
              <a:buFont typeface="Wingdings" pitchFamily="2" charset="2"/>
              <a:buChar char="§"/>
            </a:pPr>
            <a:r>
              <a:rPr lang="en-US" sz="1400" dirty="0"/>
              <a:t>Characterization and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24A3-25E4-4EE9-857C-0BA8549B112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jwst_front_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5291" y="659323"/>
            <a:ext cx="2514600" cy="1753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1" descr="C:\Documents and Settings\Garrett Poe\My Documents\Nexolve\Customers\LM Palmdale\081103 VSTA-1 Program\081121-1048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930408" y="2221422"/>
            <a:ext cx="2165773" cy="1352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Overhead at Plum Bro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017" y="2850072"/>
            <a:ext cx="2047875" cy="1762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71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662" y="4360919"/>
            <a:ext cx="2441575" cy="1775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8716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9A96-D8B0-44C2-BA19-72D9457C3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1" y="-256084"/>
            <a:ext cx="10515600" cy="1325563"/>
          </a:xfrm>
        </p:spPr>
        <p:txBody>
          <a:bodyPr/>
          <a:lstStyle/>
          <a:p>
            <a:r>
              <a:rPr lang="en-US" dirty="0"/>
              <a:t>Aerospace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345B2-0419-4679-9B3F-A65B3A0CF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15" y="876923"/>
            <a:ext cx="3641904" cy="519769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400" b="1" dirty="0"/>
              <a:t>Engineering Heritage</a:t>
            </a:r>
          </a:p>
          <a:p>
            <a:pPr lvl="1">
              <a:buFontTx/>
              <a:buChar char="•"/>
            </a:pPr>
            <a:r>
              <a:rPr lang="en-US" altLang="en-US" sz="1400" dirty="0"/>
              <a:t>Thin Film Materials and Control of Materials</a:t>
            </a:r>
          </a:p>
          <a:p>
            <a:pPr lvl="1">
              <a:buFontTx/>
              <a:buChar char="•"/>
            </a:pPr>
            <a:r>
              <a:rPr lang="en-US" altLang="en-US" sz="1400" dirty="0"/>
              <a:t>Leader in Thin Film Polymer Material Design and Manufacturing</a:t>
            </a:r>
          </a:p>
          <a:p>
            <a:pPr lvl="2">
              <a:buFontTx/>
              <a:buChar char="•"/>
            </a:pPr>
            <a:r>
              <a:rPr lang="en-US" altLang="en-US" sz="1400" dirty="0"/>
              <a:t>Sunshades and Reflectors</a:t>
            </a:r>
          </a:p>
          <a:p>
            <a:pPr lvl="2">
              <a:buFontTx/>
              <a:buChar char="•"/>
            </a:pPr>
            <a:r>
              <a:rPr lang="en-US" altLang="en-US" sz="1400" dirty="0"/>
              <a:t>Solar Sail Propulsion</a:t>
            </a:r>
          </a:p>
          <a:p>
            <a:pPr lvl="2">
              <a:buFontTx/>
              <a:buChar char="•"/>
            </a:pPr>
            <a:r>
              <a:rPr lang="en-US" altLang="en-US" sz="1400" dirty="0"/>
              <a:t>Deployable  antennas and concentrators</a:t>
            </a:r>
          </a:p>
          <a:p>
            <a:pPr lvl="2">
              <a:buFontTx/>
              <a:buChar char="•"/>
            </a:pPr>
            <a:r>
              <a:rPr lang="en-US" altLang="en-US" sz="1400" dirty="0"/>
              <a:t>Multilayer Insulation</a:t>
            </a:r>
          </a:p>
          <a:p>
            <a:pPr lvl="1">
              <a:buFontTx/>
              <a:buChar char="•"/>
            </a:pPr>
            <a:r>
              <a:rPr lang="en-US" altLang="en-US" sz="1400" dirty="0"/>
              <a:t>Expertise in Modeling and Analysis</a:t>
            </a:r>
          </a:p>
          <a:p>
            <a:pPr lvl="1">
              <a:buFontTx/>
              <a:buChar char="•"/>
            </a:pPr>
            <a:r>
              <a:rPr lang="en-US" altLang="en-US" sz="1400" dirty="0"/>
              <a:t>Expertise in Thermal Modeling and Analysis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400" b="1" dirty="0"/>
              <a:t>Spacecraft Flight Heritage</a:t>
            </a:r>
          </a:p>
          <a:p>
            <a:pPr lvl="1">
              <a:buFontTx/>
              <a:buChar char="•"/>
            </a:pPr>
            <a:r>
              <a:rPr lang="en-US" altLang="en-US" sz="1400" dirty="0"/>
              <a:t>On-going commercial flight programs </a:t>
            </a:r>
          </a:p>
          <a:p>
            <a:pPr lvl="1">
              <a:buFontTx/>
              <a:buChar char="•"/>
            </a:pPr>
            <a:r>
              <a:rPr lang="en-US" altLang="en-US" sz="1400" dirty="0" err="1"/>
              <a:t>Nanosail</a:t>
            </a:r>
            <a:r>
              <a:rPr lang="en-US" altLang="en-US" sz="1400" dirty="0"/>
              <a:t> D</a:t>
            </a:r>
          </a:p>
          <a:p>
            <a:pPr lvl="1">
              <a:buFontTx/>
              <a:buChar char="•"/>
            </a:pPr>
            <a:r>
              <a:rPr lang="en-US" altLang="en-US" sz="1400" dirty="0" err="1"/>
              <a:t>NEAScout</a:t>
            </a:r>
            <a:endParaRPr lang="en-US" altLang="en-US" sz="1400" dirty="0"/>
          </a:p>
          <a:p>
            <a:pPr lvl="1">
              <a:buFontTx/>
              <a:buChar char="•"/>
            </a:pPr>
            <a:r>
              <a:rPr lang="en-US" altLang="en-US" sz="1400" dirty="0"/>
              <a:t>Solar Cruiser</a:t>
            </a:r>
          </a:p>
          <a:p>
            <a:pPr lvl="1">
              <a:buFontTx/>
              <a:buChar char="•"/>
            </a:pPr>
            <a:r>
              <a:rPr lang="en-US" altLang="en-US" sz="1400" dirty="0"/>
              <a:t>NuStar X-ray Telescope</a:t>
            </a:r>
          </a:p>
          <a:p>
            <a:pPr lvl="1">
              <a:buFontTx/>
              <a:buChar char="•"/>
            </a:pPr>
            <a:r>
              <a:rPr lang="en-US" altLang="en-US" sz="1400" dirty="0"/>
              <a:t>Space Launch System – Artemis 1</a:t>
            </a:r>
          </a:p>
          <a:p>
            <a:pPr lvl="1">
              <a:buFontTx/>
              <a:buChar char="•"/>
            </a:pPr>
            <a:r>
              <a:rPr lang="en-US" altLang="en-US" sz="1400" dirty="0"/>
              <a:t>Key provider to NASA’s JWST program</a:t>
            </a:r>
          </a:p>
          <a:p>
            <a:pPr lvl="1">
              <a:buFontTx/>
              <a:buChar char="•"/>
            </a:pPr>
            <a:endParaRPr lang="en-US" alt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3B685-E48A-4743-91B7-8F7F51DA7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3513"/>
            <a:ext cx="2743200" cy="365125"/>
          </a:xfrm>
        </p:spPr>
        <p:txBody>
          <a:bodyPr/>
          <a:lstStyle/>
          <a:p>
            <a:fld id="{B43D24A3-25E4-4EE9-857C-0BA8549B112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00906-A9D0-48C7-9B59-085FC430D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324" y="783283"/>
            <a:ext cx="2059322" cy="18319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952756C1-07DF-409B-AC7B-6CD6D4547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5517" y="2632109"/>
            <a:ext cx="2166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Spacecraft Blankets and Sunshields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4CDDE3B2-5C77-4203-8ED2-B02A7025E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1921" y="5891628"/>
            <a:ext cx="1682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Inflatable RF Antenna’s and Concentrators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5C0124CC-1667-447E-B85E-072C8F0B8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751" y="6103520"/>
            <a:ext cx="2370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JWST Sunshield Provider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B108484C-9377-4E5A-AE63-2D2784384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682" y="6083903"/>
            <a:ext cx="9191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Solar Sails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CA7457-2B73-4639-A147-9B2840569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1" r="1" b="4000"/>
          <a:stretch/>
        </p:blipFill>
        <p:spPr bwMode="auto">
          <a:xfrm>
            <a:off x="9965517" y="3167392"/>
            <a:ext cx="2093873" cy="26330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09A6E2B-76D7-A548-118F-DC0671104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954" y="4580635"/>
            <a:ext cx="2527515" cy="15165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large piece of paper&#10;&#10;Description automatically generated with low confidence">
            <a:extLst>
              <a:ext uri="{FF2B5EF4-FFF2-40B4-BE49-F238E27FC236}">
                <a16:creationId xmlns:a16="http://schemas.microsoft.com/office/drawing/2014/main" id="{3FB753A4-43EF-EC9F-F374-98F5D131D4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70" y="2801270"/>
            <a:ext cx="2544899" cy="16865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mosquito net&#10;&#10;Description automatically generated">
            <a:extLst>
              <a:ext uri="{FF2B5EF4-FFF2-40B4-BE49-F238E27FC236}">
                <a16:creationId xmlns:a16="http://schemas.microsoft.com/office/drawing/2014/main" id="{DE2BBBA6-2430-0F39-935A-0441BF666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/>
          <a:stretch/>
        </p:blipFill>
        <p:spPr>
          <a:xfrm>
            <a:off x="4690701" y="760856"/>
            <a:ext cx="2544899" cy="3186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picture containing sky, outdoor, fire, outdoor object">
            <a:extLst>
              <a:ext uri="{FF2B5EF4-FFF2-40B4-BE49-F238E27FC236}">
                <a16:creationId xmlns:a16="http://schemas.microsoft.com/office/drawing/2014/main" id="{9EE0AE0D-56C5-F478-AABE-557964109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52" y="760856"/>
            <a:ext cx="2527515" cy="1685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icture containing indoor">
            <a:extLst>
              <a:ext uri="{FF2B5EF4-FFF2-40B4-BE49-F238E27FC236}">
                <a16:creationId xmlns:a16="http://schemas.microsoft.com/office/drawing/2014/main" id="{0A6E9251-3350-B972-B470-18805DC65F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92" y="3996157"/>
            <a:ext cx="3155525" cy="2103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id="{06D23F2B-944A-F33D-820B-CADA375CC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90" y="2486089"/>
            <a:ext cx="2370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Engineered Films</a:t>
            </a:r>
          </a:p>
        </p:txBody>
      </p:sp>
    </p:spTree>
    <p:extLst>
      <p:ext uri="{BB962C8B-B14F-4D97-AF65-F5344CB8AC3E}">
        <p14:creationId xmlns:p14="http://schemas.microsoft.com/office/powerpoint/2010/main" val="966426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907869" y="-241697"/>
            <a:ext cx="10515600" cy="1325563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Advanced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777" y="1444626"/>
            <a:ext cx="3086100" cy="4568825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en-US" sz="1600" dirty="0"/>
              <a:t>Core competencies</a:t>
            </a:r>
          </a:p>
          <a:p>
            <a:pPr lvl="1">
              <a:defRPr/>
            </a:pPr>
            <a:r>
              <a:rPr lang="en-US" sz="1400" dirty="0"/>
              <a:t>High Temperature Polymers</a:t>
            </a:r>
          </a:p>
          <a:p>
            <a:pPr lvl="1">
              <a:defRPr/>
            </a:pPr>
            <a:r>
              <a:rPr lang="en-US" sz="1400" dirty="0"/>
              <a:t>CTE matched polyimides</a:t>
            </a:r>
          </a:p>
          <a:p>
            <a:pPr lvl="1">
              <a:defRPr/>
            </a:pPr>
            <a:r>
              <a:rPr lang="en-US" sz="1400" dirty="0"/>
              <a:t>Micron gauge film manufacturing and handling</a:t>
            </a:r>
          </a:p>
          <a:p>
            <a:pPr lvl="1">
              <a:defRPr/>
            </a:pPr>
            <a:r>
              <a:rPr lang="en-US" sz="1400" dirty="0"/>
              <a:t>Specialty coatings</a:t>
            </a:r>
          </a:p>
          <a:p>
            <a:pPr lvl="1">
              <a:defRPr/>
            </a:pPr>
            <a:r>
              <a:rPr lang="en-US" sz="1400" dirty="0"/>
              <a:t>Rapid product development</a:t>
            </a:r>
          </a:p>
          <a:p>
            <a:pPr>
              <a:defRPr/>
            </a:pPr>
            <a:r>
              <a:rPr lang="en-US" sz="1600" dirty="0"/>
              <a:t>Products </a:t>
            </a:r>
          </a:p>
          <a:p>
            <a:pPr lvl="1">
              <a:defRPr/>
            </a:pPr>
            <a:r>
              <a:rPr lang="en-US" sz="1400" dirty="0"/>
              <a:t>Raw powder polymer</a:t>
            </a:r>
          </a:p>
          <a:p>
            <a:pPr lvl="1">
              <a:defRPr/>
            </a:pPr>
            <a:r>
              <a:rPr lang="en-US" sz="1400" dirty="0"/>
              <a:t>Liquid resin casting or spray polymer solution</a:t>
            </a:r>
          </a:p>
          <a:p>
            <a:pPr lvl="1">
              <a:defRPr/>
            </a:pPr>
            <a:r>
              <a:rPr lang="en-US" sz="1400" dirty="0"/>
              <a:t>Unfinished polymer film</a:t>
            </a:r>
          </a:p>
          <a:p>
            <a:pPr lvl="1">
              <a:defRPr/>
            </a:pPr>
            <a:r>
              <a:rPr lang="en-US" sz="1400" dirty="0"/>
              <a:t>Finished polymer film</a:t>
            </a:r>
          </a:p>
          <a:p>
            <a:pPr>
              <a:defRPr/>
            </a:pPr>
            <a:r>
              <a:rPr lang="en-US" sz="1600" dirty="0"/>
              <a:t>Markets Served</a:t>
            </a:r>
          </a:p>
          <a:p>
            <a:pPr lvl="1">
              <a:defRPr/>
            </a:pPr>
            <a:r>
              <a:rPr lang="en-US" sz="1400" dirty="0"/>
              <a:t>Environmental protection</a:t>
            </a:r>
          </a:p>
          <a:p>
            <a:pPr lvl="1">
              <a:defRPr/>
            </a:pPr>
            <a:r>
              <a:rPr lang="en-US" sz="1400" dirty="0"/>
              <a:t>Wire and cable coatings</a:t>
            </a:r>
          </a:p>
          <a:p>
            <a:pPr lvl="1">
              <a:defRPr/>
            </a:pPr>
            <a:r>
              <a:rPr lang="en-US" sz="1400" dirty="0"/>
              <a:t>Microelectronics</a:t>
            </a:r>
          </a:p>
          <a:p>
            <a:pPr lvl="1">
              <a:defRPr/>
            </a:pPr>
            <a:r>
              <a:rPr lang="en-US" sz="1400" dirty="0"/>
              <a:t>Aerospace</a:t>
            </a:r>
            <a:endParaRPr lang="en-US" sz="1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en-US" sz="1000" dirty="0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524000" y="6492876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0308055-2BA2-4B38-8A69-D3D459DC181D}" type="slidenum">
              <a:rPr lang="en-US"/>
              <a:pPr/>
              <a:t>5</a:t>
            </a:fld>
            <a:endParaRPr lang="en-US"/>
          </a:p>
        </p:txBody>
      </p:sp>
      <p:pic>
        <p:nvPicPr>
          <p:cNvPr id="6" name="Picture 5" descr="C:\Users\gdpoe\Pictures\TDS Pics 2\100526-1446-01(cr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826" y="2184400"/>
            <a:ext cx="1820863" cy="9858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8" t="1996" r="1363" b="1828"/>
          <a:stretch>
            <a:fillRect/>
          </a:stretch>
        </p:blipFill>
        <p:spPr bwMode="auto">
          <a:xfrm>
            <a:off x="6638925" y="5308600"/>
            <a:ext cx="1365250" cy="9842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Microstructure 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201" y="1219201"/>
            <a:ext cx="1820863" cy="9953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0" y="3381375"/>
            <a:ext cx="1219200" cy="15938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0" descr="C:\Documents and Settings\gpoe\My Documents\My Pictures\Shipments\090727 CR Resin 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1100" y="4576763"/>
            <a:ext cx="1828800" cy="13652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gdpoe\Pictures\NuStar\DSC_00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300" y="1647825"/>
            <a:ext cx="167640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06" name="Text Box 15"/>
          <p:cNvSpPr txBox="1">
            <a:spLocks noChangeArrowheads="1"/>
          </p:cNvSpPr>
          <p:nvPr/>
        </p:nvSpPr>
        <p:spPr bwMode="auto">
          <a:xfrm>
            <a:off x="2509930" y="833023"/>
            <a:ext cx="71341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We manufacture and develop </a:t>
            </a:r>
            <a:r>
              <a:rPr lang="en-US" sz="1600" b="1" dirty="0">
                <a:solidFill>
                  <a:srgbClr val="507387"/>
                </a:solidFill>
              </a:rPr>
              <a:t>Advanced Materials </a:t>
            </a:r>
            <a:r>
              <a:rPr lang="en-US" sz="1600" b="1" dirty="0"/>
              <a:t>for </a:t>
            </a:r>
            <a:r>
              <a:rPr lang="en-US" sz="1600" b="1" dirty="0">
                <a:solidFill>
                  <a:schemeClr val="tx2"/>
                </a:solidFill>
              </a:rPr>
              <a:t>Demanding Applications</a:t>
            </a:r>
          </a:p>
        </p:txBody>
      </p:sp>
      <p:pic>
        <p:nvPicPr>
          <p:cNvPr id="18" name="Picture 7" descr="C:\Documents and Settings\Garrett Poe\My Documents\Nexolve\My Pictures\low CTE\P5230009.JPG"/>
          <p:cNvPicPr>
            <a:picLocks noChangeAspect="1" noChangeArrowheads="1"/>
          </p:cNvPicPr>
          <p:nvPr/>
        </p:nvPicPr>
        <p:blipFill>
          <a:blip r:embed="rId8" cstate="print">
            <a:lum bright="10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175" y="1444626"/>
            <a:ext cx="1366838" cy="18319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2" name="Picture 2" descr="http://upload.wikimedia.org/wikipedia/commons/3/3b/NanoSail-D_in_orbit_(artist_depiction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9576" y="3288524"/>
            <a:ext cx="1628775" cy="18422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6" descr="C:\Users\gdpoe\Pictures\Copper Rolls\_DSC0889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455286" y="1800225"/>
            <a:ext cx="1212714" cy="19841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C:\Documents and Settings\gpoe\My Documents\My Pictures\cascade\DCP_0001(cr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96226" y="4914900"/>
            <a:ext cx="1646238" cy="163300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4" descr="DSC_0084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9649932" y="3873499"/>
            <a:ext cx="864081" cy="262708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4C0BBB-012C-5841-9FE4-B7244B95965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345" y="3244058"/>
            <a:ext cx="1777422" cy="136524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135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>
            <a:extLst>
              <a:ext uri="{FF2B5EF4-FFF2-40B4-BE49-F238E27FC236}">
                <a16:creationId xmlns:a16="http://schemas.microsoft.com/office/drawing/2014/main" id="{31ED6C2B-2AA6-EA4C-A669-90640E53E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8" b="39749"/>
          <a:stretch>
            <a:fillRect/>
          </a:stretch>
        </p:blipFill>
        <p:spPr>
          <a:xfrm>
            <a:off x="8646501" y="2490918"/>
            <a:ext cx="2554224" cy="852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685800"/>
          </a:xfrm>
        </p:spPr>
        <p:txBody>
          <a:bodyPr>
            <a:noAutofit/>
          </a:bodyPr>
          <a:lstStyle/>
          <a:p>
            <a:r>
              <a:rPr lang="en-US" dirty="0"/>
              <a:t>NeXolve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303" y="937418"/>
            <a:ext cx="4235831" cy="5441093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1978 - SRS Technologies</a:t>
            </a:r>
          </a:p>
          <a:p>
            <a:pPr lvl="1"/>
            <a:r>
              <a:rPr lang="en-US" sz="1600" dirty="0"/>
              <a:t>Founded in Huntsville, AL</a:t>
            </a:r>
          </a:p>
          <a:p>
            <a:pPr lvl="1"/>
            <a:r>
              <a:rPr lang="en-US" sz="1600" dirty="0"/>
              <a:t>Small Technology Development Co.</a:t>
            </a:r>
          </a:p>
          <a:p>
            <a:pPr lvl="1"/>
            <a:endParaRPr lang="en-US" sz="1800" dirty="0"/>
          </a:p>
          <a:p>
            <a:r>
              <a:rPr lang="en-US" sz="1800" dirty="0"/>
              <a:t>2007 - ManTech – SRS Technologies</a:t>
            </a:r>
          </a:p>
          <a:p>
            <a:pPr lvl="1"/>
            <a:r>
              <a:rPr lang="en-US" sz="1600" dirty="0"/>
              <a:t>SRS Technologies purchased by ManTech Corporation </a:t>
            </a:r>
          </a:p>
          <a:p>
            <a:pPr lvl="1"/>
            <a:r>
              <a:rPr lang="en-US" sz="1600" dirty="0"/>
              <a:t>Approximately 700 employees to 12,000</a:t>
            </a:r>
          </a:p>
          <a:p>
            <a:pPr lvl="1"/>
            <a:r>
              <a:rPr lang="en-US" sz="1400" dirty="0"/>
              <a:t>Engineering services and Cyber Security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2010 - </a:t>
            </a:r>
            <a:r>
              <a:rPr lang="en-US" sz="1800" dirty="0" err="1"/>
              <a:t>NeXolve</a:t>
            </a:r>
            <a:r>
              <a:rPr lang="en-US" sz="1800" dirty="0"/>
              <a:t> Corporation</a:t>
            </a:r>
          </a:p>
          <a:p>
            <a:pPr lvl="1"/>
            <a:r>
              <a:rPr lang="en-US" sz="1600" dirty="0"/>
              <a:t>Changed to wholly owned subsidiary of ManTech Corporation –due to OCI with DARPA</a:t>
            </a:r>
          </a:p>
          <a:p>
            <a:pPr lvl="1"/>
            <a:endParaRPr lang="en-US" sz="1800" dirty="0"/>
          </a:p>
          <a:p>
            <a:r>
              <a:rPr lang="en-US" sz="1800" dirty="0"/>
              <a:t>2018 - </a:t>
            </a:r>
            <a:r>
              <a:rPr lang="en-US" sz="1800" dirty="0" err="1"/>
              <a:t>NeXolve</a:t>
            </a:r>
            <a:r>
              <a:rPr lang="en-US" sz="1800" dirty="0"/>
              <a:t> Holding Company </a:t>
            </a:r>
          </a:p>
          <a:p>
            <a:pPr lvl="1"/>
            <a:r>
              <a:rPr lang="en-US" sz="1600" dirty="0"/>
              <a:t>NHC - formed via management buyout of </a:t>
            </a:r>
            <a:r>
              <a:rPr lang="en-US" sz="1600" dirty="0" err="1"/>
              <a:t>NeXolve</a:t>
            </a:r>
            <a:r>
              <a:rPr lang="en-US" sz="1600" dirty="0"/>
              <a:t> Corporation physical assets and contracts.</a:t>
            </a:r>
          </a:p>
          <a:p>
            <a:pPr lvl="1"/>
            <a:r>
              <a:rPr lang="en-US" sz="1600" dirty="0"/>
              <a:t>Motivation – More flexibility to focus resources on advanced materials products and technology development</a:t>
            </a:r>
          </a:p>
          <a:p>
            <a:pPr lvl="1"/>
            <a:r>
              <a:rPr lang="en-US" sz="1600" dirty="0"/>
              <a:t>Access to SBIR and SB Set aside </a:t>
            </a:r>
          </a:p>
          <a:p>
            <a:pPr lvl="1"/>
            <a:endParaRPr lang="en-US" sz="1600" u="sng" dirty="0"/>
          </a:p>
          <a:p>
            <a:pPr lvl="1"/>
            <a:endParaRPr lang="en-US" sz="1600" u="sng" dirty="0"/>
          </a:p>
          <a:p>
            <a:pPr lvl="1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02565" y="6492875"/>
            <a:ext cx="2743200" cy="365125"/>
          </a:xfrm>
        </p:spPr>
        <p:txBody>
          <a:bodyPr/>
          <a:lstStyle/>
          <a:p>
            <a:fld id="{B43D24A3-25E4-4EE9-857C-0BA8549B112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3C40A9-1D94-3A41-BF1B-2B7EC6F8B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r="1"/>
          <a:stretch/>
        </p:blipFill>
        <p:spPr bwMode="auto">
          <a:xfrm>
            <a:off x="9994656" y="814655"/>
            <a:ext cx="1114678" cy="1528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30">
            <a:extLst>
              <a:ext uri="{FF2B5EF4-FFF2-40B4-BE49-F238E27FC236}">
                <a16:creationId xmlns:a16="http://schemas.microsoft.com/office/drawing/2014/main" id="{2574E1A4-5A32-FE4E-8940-9EA388F3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332" y="885099"/>
            <a:ext cx="1266191" cy="1568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E7BA0FD-EA2D-A24A-8305-A37A8FFD4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17" y="972542"/>
            <a:ext cx="1780286" cy="70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23000"/>
                  </a:srgbClr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572816-E4CE-E14C-B9AE-0B0A517B8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68" y="1690302"/>
            <a:ext cx="1255713" cy="833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1B3B507-A8E0-A54F-BB13-83D27B7EA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939965" y="3308366"/>
            <a:ext cx="1929003" cy="1211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3B9C732-00F7-E744-AD91-4FE963007B34}"/>
              </a:ext>
            </a:extLst>
          </p:cNvPr>
          <p:cNvGrpSpPr>
            <a:grpSpLocks noChangeAspect="1"/>
          </p:cNvGrpSpPr>
          <p:nvPr/>
        </p:nvGrpSpPr>
        <p:grpSpPr>
          <a:xfrm>
            <a:off x="4938932" y="2459592"/>
            <a:ext cx="2352075" cy="684427"/>
            <a:chOff x="609600" y="685800"/>
            <a:chExt cx="7855977" cy="2286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FC8672F-4908-0D43-90CC-45D2EF67FE57}"/>
                </a:ext>
              </a:extLst>
            </p:cNvPr>
            <p:cNvGrpSpPr/>
            <p:nvPr/>
          </p:nvGrpSpPr>
          <p:grpSpPr>
            <a:xfrm>
              <a:off x="609600" y="685800"/>
              <a:ext cx="7618674" cy="1386591"/>
              <a:chOff x="609600" y="685800"/>
              <a:chExt cx="7618674" cy="13865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Freeform 1132">
                <a:extLst>
                  <a:ext uri="{FF2B5EF4-FFF2-40B4-BE49-F238E27FC236}">
                    <a16:creationId xmlns:a16="http://schemas.microsoft.com/office/drawing/2014/main" id="{1FEA79B6-05BE-F041-8E36-368AB39993D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09600" y="785734"/>
                <a:ext cx="1798507" cy="1261672"/>
              </a:xfrm>
              <a:custGeom>
                <a:avLst/>
                <a:gdLst/>
                <a:ahLst/>
                <a:cxnLst>
                  <a:cxn ang="0">
                    <a:pos x="134" y="202"/>
                  </a:cxn>
                  <a:cxn ang="0">
                    <a:pos x="52" y="28"/>
                  </a:cxn>
                  <a:cxn ang="0">
                    <a:pos x="52" y="28"/>
                  </a:cxn>
                  <a:cxn ang="0">
                    <a:pos x="42" y="176"/>
                  </a:cxn>
                  <a:cxn ang="0">
                    <a:pos x="42" y="176"/>
                  </a:cxn>
                  <a:cxn ang="0">
                    <a:pos x="42" y="180"/>
                  </a:cxn>
                  <a:cxn ang="0">
                    <a:pos x="44" y="186"/>
                  </a:cxn>
                  <a:cxn ang="0">
                    <a:pos x="46" y="188"/>
                  </a:cxn>
                  <a:cxn ang="0">
                    <a:pos x="50" y="192"/>
                  </a:cxn>
                  <a:cxn ang="0">
                    <a:pos x="58" y="194"/>
                  </a:cxn>
                  <a:cxn ang="0">
                    <a:pos x="68" y="196"/>
                  </a:cxn>
                  <a:cxn ang="0">
                    <a:pos x="68" y="202"/>
                  </a:cxn>
                  <a:cxn ang="0">
                    <a:pos x="0" y="202"/>
                  </a:cxn>
                  <a:cxn ang="0">
                    <a:pos x="0" y="196"/>
                  </a:cxn>
                  <a:cxn ang="0">
                    <a:pos x="0" y="196"/>
                  </a:cxn>
                  <a:cxn ang="0">
                    <a:pos x="14" y="194"/>
                  </a:cxn>
                  <a:cxn ang="0">
                    <a:pos x="20" y="192"/>
                  </a:cxn>
                  <a:cxn ang="0">
                    <a:pos x="24" y="190"/>
                  </a:cxn>
                  <a:cxn ang="0">
                    <a:pos x="26" y="186"/>
                  </a:cxn>
                  <a:cxn ang="0">
                    <a:pos x="28" y="180"/>
                  </a:cxn>
                  <a:cxn ang="0">
                    <a:pos x="28" y="162"/>
                  </a:cxn>
                  <a:cxn ang="0">
                    <a:pos x="36" y="34"/>
                  </a:cxn>
                  <a:cxn ang="0">
                    <a:pos x="36" y="34"/>
                  </a:cxn>
                  <a:cxn ang="0">
                    <a:pos x="38" y="22"/>
                  </a:cxn>
                  <a:cxn ang="0">
                    <a:pos x="36" y="12"/>
                  </a:cxn>
                  <a:cxn ang="0">
                    <a:pos x="32" y="10"/>
                  </a:cxn>
                  <a:cxn ang="0">
                    <a:pos x="28" y="8"/>
                  </a:cxn>
                  <a:cxn ang="0">
                    <a:pos x="18" y="6"/>
                  </a:cxn>
                  <a:cxn ang="0">
                    <a:pos x="18" y="0"/>
                  </a:cxn>
                  <a:cxn ang="0">
                    <a:pos x="66" y="0"/>
                  </a:cxn>
                  <a:cxn ang="0">
                    <a:pos x="144" y="164"/>
                  </a:cxn>
                  <a:cxn ang="0">
                    <a:pos x="222" y="0"/>
                  </a:cxn>
                  <a:cxn ang="0">
                    <a:pos x="270" y="0"/>
                  </a:cxn>
                  <a:cxn ang="0">
                    <a:pos x="270" y="6"/>
                  </a:cxn>
                  <a:cxn ang="0">
                    <a:pos x="270" y="6"/>
                  </a:cxn>
                  <a:cxn ang="0">
                    <a:pos x="260" y="8"/>
                  </a:cxn>
                  <a:cxn ang="0">
                    <a:pos x="254" y="8"/>
                  </a:cxn>
                  <a:cxn ang="0">
                    <a:pos x="250" y="12"/>
                  </a:cxn>
                  <a:cxn ang="0">
                    <a:pos x="248" y="18"/>
                  </a:cxn>
                  <a:cxn ang="0">
                    <a:pos x="260" y="166"/>
                  </a:cxn>
                  <a:cxn ang="0">
                    <a:pos x="260" y="166"/>
                  </a:cxn>
                  <a:cxn ang="0">
                    <a:pos x="262" y="184"/>
                  </a:cxn>
                  <a:cxn ang="0">
                    <a:pos x="262" y="188"/>
                  </a:cxn>
                  <a:cxn ang="0">
                    <a:pos x="266" y="192"/>
                  </a:cxn>
                  <a:cxn ang="0">
                    <a:pos x="268" y="194"/>
                  </a:cxn>
                  <a:cxn ang="0">
                    <a:pos x="274" y="196"/>
                  </a:cxn>
                  <a:cxn ang="0">
                    <a:pos x="288" y="196"/>
                  </a:cxn>
                  <a:cxn ang="0">
                    <a:pos x="288" y="202"/>
                  </a:cxn>
                  <a:cxn ang="0">
                    <a:pos x="204" y="202"/>
                  </a:cxn>
                  <a:cxn ang="0">
                    <a:pos x="204" y="196"/>
                  </a:cxn>
                  <a:cxn ang="0">
                    <a:pos x="204" y="196"/>
                  </a:cxn>
                  <a:cxn ang="0">
                    <a:pos x="216" y="196"/>
                  </a:cxn>
                  <a:cxn ang="0">
                    <a:pos x="224" y="192"/>
                  </a:cxn>
                  <a:cxn ang="0">
                    <a:pos x="228" y="188"/>
                  </a:cxn>
                  <a:cxn ang="0">
                    <a:pos x="232" y="186"/>
                  </a:cxn>
                  <a:cxn ang="0">
                    <a:pos x="232" y="180"/>
                  </a:cxn>
                  <a:cxn ang="0">
                    <a:pos x="234" y="174"/>
                  </a:cxn>
                  <a:cxn ang="0">
                    <a:pos x="224" y="28"/>
                  </a:cxn>
                  <a:cxn ang="0">
                    <a:pos x="222" y="28"/>
                  </a:cxn>
                  <a:cxn ang="0">
                    <a:pos x="142" y="202"/>
                  </a:cxn>
                  <a:cxn ang="0">
                    <a:pos x="134" y="202"/>
                  </a:cxn>
                </a:cxnLst>
                <a:rect l="0" t="0" r="r" b="b"/>
                <a:pathLst>
                  <a:path w="288" h="202">
                    <a:moveTo>
                      <a:pt x="134" y="202"/>
                    </a:moveTo>
                    <a:lnTo>
                      <a:pt x="52" y="28"/>
                    </a:lnTo>
                    <a:lnTo>
                      <a:pt x="52" y="28"/>
                    </a:lnTo>
                    <a:lnTo>
                      <a:pt x="42" y="176"/>
                    </a:lnTo>
                    <a:lnTo>
                      <a:pt x="42" y="176"/>
                    </a:lnTo>
                    <a:lnTo>
                      <a:pt x="42" y="180"/>
                    </a:lnTo>
                    <a:lnTo>
                      <a:pt x="44" y="186"/>
                    </a:lnTo>
                    <a:lnTo>
                      <a:pt x="46" y="188"/>
                    </a:lnTo>
                    <a:lnTo>
                      <a:pt x="50" y="192"/>
                    </a:lnTo>
                    <a:lnTo>
                      <a:pt x="58" y="194"/>
                    </a:lnTo>
                    <a:lnTo>
                      <a:pt x="68" y="196"/>
                    </a:lnTo>
                    <a:lnTo>
                      <a:pt x="68" y="202"/>
                    </a:lnTo>
                    <a:lnTo>
                      <a:pt x="0" y="202"/>
                    </a:lnTo>
                    <a:lnTo>
                      <a:pt x="0" y="196"/>
                    </a:lnTo>
                    <a:lnTo>
                      <a:pt x="0" y="196"/>
                    </a:lnTo>
                    <a:lnTo>
                      <a:pt x="14" y="194"/>
                    </a:lnTo>
                    <a:lnTo>
                      <a:pt x="20" y="192"/>
                    </a:lnTo>
                    <a:lnTo>
                      <a:pt x="24" y="190"/>
                    </a:lnTo>
                    <a:lnTo>
                      <a:pt x="26" y="186"/>
                    </a:lnTo>
                    <a:lnTo>
                      <a:pt x="28" y="180"/>
                    </a:lnTo>
                    <a:lnTo>
                      <a:pt x="28" y="162"/>
                    </a:lnTo>
                    <a:lnTo>
                      <a:pt x="36" y="34"/>
                    </a:lnTo>
                    <a:lnTo>
                      <a:pt x="36" y="34"/>
                    </a:lnTo>
                    <a:lnTo>
                      <a:pt x="38" y="22"/>
                    </a:lnTo>
                    <a:lnTo>
                      <a:pt x="36" y="12"/>
                    </a:lnTo>
                    <a:lnTo>
                      <a:pt x="32" y="10"/>
                    </a:lnTo>
                    <a:lnTo>
                      <a:pt x="28" y="8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66" y="0"/>
                    </a:lnTo>
                    <a:lnTo>
                      <a:pt x="144" y="164"/>
                    </a:lnTo>
                    <a:lnTo>
                      <a:pt x="222" y="0"/>
                    </a:lnTo>
                    <a:lnTo>
                      <a:pt x="270" y="0"/>
                    </a:lnTo>
                    <a:lnTo>
                      <a:pt x="270" y="6"/>
                    </a:lnTo>
                    <a:lnTo>
                      <a:pt x="270" y="6"/>
                    </a:lnTo>
                    <a:lnTo>
                      <a:pt x="260" y="8"/>
                    </a:lnTo>
                    <a:lnTo>
                      <a:pt x="254" y="8"/>
                    </a:lnTo>
                    <a:lnTo>
                      <a:pt x="250" y="12"/>
                    </a:lnTo>
                    <a:lnTo>
                      <a:pt x="248" y="18"/>
                    </a:lnTo>
                    <a:lnTo>
                      <a:pt x="260" y="166"/>
                    </a:lnTo>
                    <a:lnTo>
                      <a:pt x="260" y="166"/>
                    </a:lnTo>
                    <a:lnTo>
                      <a:pt x="262" y="184"/>
                    </a:lnTo>
                    <a:lnTo>
                      <a:pt x="262" y="188"/>
                    </a:lnTo>
                    <a:lnTo>
                      <a:pt x="266" y="192"/>
                    </a:lnTo>
                    <a:lnTo>
                      <a:pt x="268" y="194"/>
                    </a:lnTo>
                    <a:lnTo>
                      <a:pt x="274" y="196"/>
                    </a:lnTo>
                    <a:lnTo>
                      <a:pt x="288" y="196"/>
                    </a:lnTo>
                    <a:lnTo>
                      <a:pt x="288" y="202"/>
                    </a:lnTo>
                    <a:lnTo>
                      <a:pt x="204" y="202"/>
                    </a:lnTo>
                    <a:lnTo>
                      <a:pt x="204" y="196"/>
                    </a:lnTo>
                    <a:lnTo>
                      <a:pt x="204" y="196"/>
                    </a:lnTo>
                    <a:lnTo>
                      <a:pt x="216" y="196"/>
                    </a:lnTo>
                    <a:lnTo>
                      <a:pt x="224" y="192"/>
                    </a:lnTo>
                    <a:lnTo>
                      <a:pt x="228" y="188"/>
                    </a:lnTo>
                    <a:lnTo>
                      <a:pt x="232" y="186"/>
                    </a:lnTo>
                    <a:lnTo>
                      <a:pt x="232" y="180"/>
                    </a:lnTo>
                    <a:lnTo>
                      <a:pt x="234" y="174"/>
                    </a:lnTo>
                    <a:lnTo>
                      <a:pt x="224" y="28"/>
                    </a:lnTo>
                    <a:lnTo>
                      <a:pt x="222" y="28"/>
                    </a:lnTo>
                    <a:lnTo>
                      <a:pt x="142" y="202"/>
                    </a:lnTo>
                    <a:lnTo>
                      <a:pt x="134" y="202"/>
                    </a:lnTo>
                    <a:close/>
                  </a:path>
                </a:pathLst>
              </a:custGeom>
              <a:solidFill>
                <a:srgbClr val="E11E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33">
                <a:extLst>
                  <a:ext uri="{FF2B5EF4-FFF2-40B4-BE49-F238E27FC236}">
                    <a16:creationId xmlns:a16="http://schemas.microsoft.com/office/drawing/2014/main" id="{355DF9ED-27F3-6149-A170-CA488CB939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45493" y="1222948"/>
                <a:ext cx="724399" cy="849443"/>
              </a:xfrm>
              <a:custGeom>
                <a:avLst/>
                <a:gdLst/>
                <a:ahLst/>
                <a:cxnLst>
                  <a:cxn ang="0">
                    <a:pos x="68" y="40"/>
                  </a:cxn>
                  <a:cxn ang="0">
                    <a:pos x="66" y="24"/>
                  </a:cxn>
                  <a:cxn ang="0">
                    <a:pos x="62" y="18"/>
                  </a:cxn>
                  <a:cxn ang="0">
                    <a:pos x="50" y="10"/>
                  </a:cxn>
                  <a:cxn ang="0">
                    <a:pos x="44" y="10"/>
                  </a:cxn>
                  <a:cxn ang="0">
                    <a:pos x="30" y="14"/>
                  </a:cxn>
                  <a:cxn ang="0">
                    <a:pos x="24" y="26"/>
                  </a:cxn>
                  <a:cxn ang="0">
                    <a:pos x="26" y="32"/>
                  </a:cxn>
                  <a:cxn ang="0">
                    <a:pos x="4" y="42"/>
                  </a:cxn>
                  <a:cxn ang="0">
                    <a:pos x="2" y="38"/>
                  </a:cxn>
                  <a:cxn ang="0">
                    <a:pos x="8" y="26"/>
                  </a:cxn>
                  <a:cxn ang="0">
                    <a:pos x="26" y="8"/>
                  </a:cxn>
                  <a:cxn ang="0">
                    <a:pos x="42" y="2"/>
                  </a:cxn>
                  <a:cxn ang="0">
                    <a:pos x="52" y="0"/>
                  </a:cxn>
                  <a:cxn ang="0">
                    <a:pos x="68" y="4"/>
                  </a:cxn>
                  <a:cxn ang="0">
                    <a:pos x="86" y="18"/>
                  </a:cxn>
                  <a:cxn ang="0">
                    <a:pos x="88" y="22"/>
                  </a:cxn>
                  <a:cxn ang="0">
                    <a:pos x="90" y="46"/>
                  </a:cxn>
                  <a:cxn ang="0">
                    <a:pos x="90" y="88"/>
                  </a:cxn>
                  <a:cxn ang="0">
                    <a:pos x="92" y="114"/>
                  </a:cxn>
                  <a:cxn ang="0">
                    <a:pos x="98" y="120"/>
                  </a:cxn>
                  <a:cxn ang="0">
                    <a:pos x="104" y="120"/>
                  </a:cxn>
                  <a:cxn ang="0">
                    <a:pos x="116" y="118"/>
                  </a:cxn>
                  <a:cxn ang="0">
                    <a:pos x="104" y="128"/>
                  </a:cxn>
                  <a:cxn ang="0">
                    <a:pos x="88" y="136"/>
                  </a:cxn>
                  <a:cxn ang="0">
                    <a:pos x="84" y="136"/>
                  </a:cxn>
                  <a:cxn ang="0">
                    <a:pos x="76" y="134"/>
                  </a:cxn>
                  <a:cxn ang="0">
                    <a:pos x="70" y="122"/>
                  </a:cxn>
                  <a:cxn ang="0">
                    <a:pos x="68" y="116"/>
                  </a:cxn>
                  <a:cxn ang="0">
                    <a:pos x="44" y="134"/>
                  </a:cxn>
                  <a:cxn ang="0">
                    <a:pos x="32" y="136"/>
                  </a:cxn>
                  <a:cxn ang="0">
                    <a:pos x="18" y="134"/>
                  </a:cxn>
                  <a:cxn ang="0">
                    <a:pos x="4" y="120"/>
                  </a:cxn>
                  <a:cxn ang="0">
                    <a:pos x="0" y="110"/>
                  </a:cxn>
                  <a:cxn ang="0">
                    <a:pos x="4" y="96"/>
                  </a:cxn>
                  <a:cxn ang="0">
                    <a:pos x="12" y="88"/>
                  </a:cxn>
                  <a:cxn ang="0">
                    <a:pos x="40" y="78"/>
                  </a:cxn>
                  <a:cxn ang="0">
                    <a:pos x="52" y="74"/>
                  </a:cxn>
                  <a:cxn ang="0">
                    <a:pos x="68" y="72"/>
                  </a:cxn>
                  <a:cxn ang="0">
                    <a:pos x="50" y="80"/>
                  </a:cxn>
                  <a:cxn ang="0">
                    <a:pos x="36" y="86"/>
                  </a:cxn>
                  <a:cxn ang="0">
                    <a:pos x="24" y="98"/>
                  </a:cxn>
                  <a:cxn ang="0">
                    <a:pos x="22" y="106"/>
                  </a:cxn>
                  <a:cxn ang="0">
                    <a:pos x="28" y="120"/>
                  </a:cxn>
                  <a:cxn ang="0">
                    <a:pos x="40" y="124"/>
                  </a:cxn>
                  <a:cxn ang="0">
                    <a:pos x="44" y="124"/>
                  </a:cxn>
                  <a:cxn ang="0">
                    <a:pos x="68" y="110"/>
                  </a:cxn>
                </a:cxnLst>
                <a:rect l="0" t="0" r="r" b="b"/>
                <a:pathLst>
                  <a:path w="116" h="136">
                    <a:moveTo>
                      <a:pt x="68" y="40"/>
                    </a:moveTo>
                    <a:lnTo>
                      <a:pt x="68" y="40"/>
                    </a:lnTo>
                    <a:lnTo>
                      <a:pt x="68" y="28"/>
                    </a:lnTo>
                    <a:lnTo>
                      <a:pt x="66" y="24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54" y="12"/>
                    </a:lnTo>
                    <a:lnTo>
                      <a:pt x="50" y="10"/>
                    </a:lnTo>
                    <a:lnTo>
                      <a:pt x="44" y="10"/>
                    </a:lnTo>
                    <a:lnTo>
                      <a:pt x="44" y="10"/>
                    </a:lnTo>
                    <a:lnTo>
                      <a:pt x="36" y="10"/>
                    </a:lnTo>
                    <a:lnTo>
                      <a:pt x="30" y="14"/>
                    </a:lnTo>
                    <a:lnTo>
                      <a:pt x="26" y="20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6" y="32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4" y="32"/>
                    </a:lnTo>
                    <a:lnTo>
                      <a:pt x="8" y="26"/>
                    </a:lnTo>
                    <a:lnTo>
                      <a:pt x="20" y="14"/>
                    </a:lnTo>
                    <a:lnTo>
                      <a:pt x="26" y="8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60" y="0"/>
                    </a:lnTo>
                    <a:lnTo>
                      <a:pt x="68" y="4"/>
                    </a:lnTo>
                    <a:lnTo>
                      <a:pt x="78" y="10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8" y="22"/>
                    </a:lnTo>
                    <a:lnTo>
                      <a:pt x="90" y="28"/>
                    </a:lnTo>
                    <a:lnTo>
                      <a:pt x="90" y="46"/>
                    </a:lnTo>
                    <a:lnTo>
                      <a:pt x="90" y="88"/>
                    </a:lnTo>
                    <a:lnTo>
                      <a:pt x="90" y="88"/>
                    </a:lnTo>
                    <a:lnTo>
                      <a:pt x="90" y="104"/>
                    </a:lnTo>
                    <a:lnTo>
                      <a:pt x="92" y="114"/>
                    </a:lnTo>
                    <a:lnTo>
                      <a:pt x="94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104" y="120"/>
                    </a:lnTo>
                    <a:lnTo>
                      <a:pt x="114" y="114"/>
                    </a:lnTo>
                    <a:lnTo>
                      <a:pt x="116" y="118"/>
                    </a:lnTo>
                    <a:lnTo>
                      <a:pt x="116" y="118"/>
                    </a:lnTo>
                    <a:lnTo>
                      <a:pt x="104" y="128"/>
                    </a:lnTo>
                    <a:lnTo>
                      <a:pt x="96" y="132"/>
                    </a:lnTo>
                    <a:lnTo>
                      <a:pt x="88" y="136"/>
                    </a:lnTo>
                    <a:lnTo>
                      <a:pt x="84" y="136"/>
                    </a:lnTo>
                    <a:lnTo>
                      <a:pt x="84" y="136"/>
                    </a:lnTo>
                    <a:lnTo>
                      <a:pt x="80" y="136"/>
                    </a:lnTo>
                    <a:lnTo>
                      <a:pt x="76" y="134"/>
                    </a:lnTo>
                    <a:lnTo>
                      <a:pt x="72" y="128"/>
                    </a:lnTo>
                    <a:lnTo>
                      <a:pt x="70" y="122"/>
                    </a:lnTo>
                    <a:lnTo>
                      <a:pt x="68" y="116"/>
                    </a:lnTo>
                    <a:lnTo>
                      <a:pt x="68" y="116"/>
                    </a:lnTo>
                    <a:lnTo>
                      <a:pt x="54" y="128"/>
                    </a:lnTo>
                    <a:lnTo>
                      <a:pt x="44" y="134"/>
                    </a:lnTo>
                    <a:lnTo>
                      <a:pt x="38" y="136"/>
                    </a:lnTo>
                    <a:lnTo>
                      <a:pt x="32" y="136"/>
                    </a:lnTo>
                    <a:lnTo>
                      <a:pt x="32" y="136"/>
                    </a:lnTo>
                    <a:lnTo>
                      <a:pt x="18" y="134"/>
                    </a:lnTo>
                    <a:lnTo>
                      <a:pt x="10" y="128"/>
                    </a:lnTo>
                    <a:lnTo>
                      <a:pt x="4" y="120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2" y="102"/>
                    </a:lnTo>
                    <a:lnTo>
                      <a:pt x="4" y="96"/>
                    </a:lnTo>
                    <a:lnTo>
                      <a:pt x="8" y="92"/>
                    </a:lnTo>
                    <a:lnTo>
                      <a:pt x="12" y="88"/>
                    </a:lnTo>
                    <a:lnTo>
                      <a:pt x="24" y="82"/>
                    </a:lnTo>
                    <a:lnTo>
                      <a:pt x="40" y="78"/>
                    </a:lnTo>
                    <a:lnTo>
                      <a:pt x="40" y="78"/>
                    </a:lnTo>
                    <a:lnTo>
                      <a:pt x="52" y="74"/>
                    </a:lnTo>
                    <a:lnTo>
                      <a:pt x="68" y="66"/>
                    </a:lnTo>
                    <a:lnTo>
                      <a:pt x="68" y="72"/>
                    </a:lnTo>
                    <a:lnTo>
                      <a:pt x="68" y="72"/>
                    </a:lnTo>
                    <a:lnTo>
                      <a:pt x="50" y="80"/>
                    </a:lnTo>
                    <a:lnTo>
                      <a:pt x="50" y="80"/>
                    </a:lnTo>
                    <a:lnTo>
                      <a:pt x="36" y="86"/>
                    </a:lnTo>
                    <a:lnTo>
                      <a:pt x="28" y="92"/>
                    </a:lnTo>
                    <a:lnTo>
                      <a:pt x="24" y="98"/>
                    </a:lnTo>
                    <a:lnTo>
                      <a:pt x="22" y="106"/>
                    </a:lnTo>
                    <a:lnTo>
                      <a:pt x="22" y="106"/>
                    </a:lnTo>
                    <a:lnTo>
                      <a:pt x="24" y="114"/>
                    </a:lnTo>
                    <a:lnTo>
                      <a:pt x="28" y="120"/>
                    </a:lnTo>
                    <a:lnTo>
                      <a:pt x="34" y="124"/>
                    </a:lnTo>
                    <a:lnTo>
                      <a:pt x="40" y="124"/>
                    </a:lnTo>
                    <a:lnTo>
                      <a:pt x="40" y="124"/>
                    </a:lnTo>
                    <a:lnTo>
                      <a:pt x="44" y="124"/>
                    </a:lnTo>
                    <a:lnTo>
                      <a:pt x="50" y="122"/>
                    </a:lnTo>
                    <a:lnTo>
                      <a:pt x="68" y="110"/>
                    </a:lnTo>
                    <a:lnTo>
                      <a:pt x="68" y="40"/>
                    </a:lnTo>
                    <a:close/>
                  </a:path>
                </a:pathLst>
              </a:custGeom>
              <a:solidFill>
                <a:srgbClr val="E11E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34">
                <a:extLst>
                  <a:ext uri="{FF2B5EF4-FFF2-40B4-BE49-F238E27FC236}">
                    <a16:creationId xmlns:a16="http://schemas.microsoft.com/office/drawing/2014/main" id="{F0F2457E-A022-7241-9F77-F161EE5A486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394787" y="1222948"/>
                <a:ext cx="974191" cy="824459"/>
              </a:xfrm>
              <a:custGeom>
                <a:avLst/>
                <a:gdLst/>
                <a:ahLst/>
                <a:cxnLst>
                  <a:cxn ang="0">
                    <a:pos x="44" y="104"/>
                  </a:cxn>
                  <a:cxn ang="0">
                    <a:pos x="48" y="122"/>
                  </a:cxn>
                  <a:cxn ang="0">
                    <a:pos x="66" y="126"/>
                  </a:cxn>
                  <a:cxn ang="0">
                    <a:pos x="0" y="132"/>
                  </a:cxn>
                  <a:cxn ang="0">
                    <a:pos x="0" y="126"/>
                  </a:cxn>
                  <a:cxn ang="0">
                    <a:pos x="16" y="120"/>
                  </a:cxn>
                  <a:cxn ang="0">
                    <a:pos x="22" y="106"/>
                  </a:cxn>
                  <a:cxn ang="0">
                    <a:pos x="22" y="38"/>
                  </a:cxn>
                  <a:cxn ang="0">
                    <a:pos x="20" y="26"/>
                  </a:cxn>
                  <a:cxn ang="0">
                    <a:pos x="12" y="22"/>
                  </a:cxn>
                  <a:cxn ang="0">
                    <a:pos x="0" y="14"/>
                  </a:cxn>
                  <a:cxn ang="0">
                    <a:pos x="44" y="0"/>
                  </a:cxn>
                  <a:cxn ang="0">
                    <a:pos x="44" y="26"/>
                  </a:cxn>
                  <a:cxn ang="0">
                    <a:pos x="88" y="2"/>
                  </a:cxn>
                  <a:cxn ang="0">
                    <a:pos x="100" y="0"/>
                  </a:cxn>
                  <a:cxn ang="0">
                    <a:pos x="114" y="2"/>
                  </a:cxn>
                  <a:cxn ang="0">
                    <a:pos x="126" y="12"/>
                  </a:cxn>
                  <a:cxn ang="0">
                    <a:pos x="132" y="28"/>
                  </a:cxn>
                  <a:cxn ang="0">
                    <a:pos x="134" y="48"/>
                  </a:cxn>
                  <a:cxn ang="0">
                    <a:pos x="134" y="92"/>
                  </a:cxn>
                  <a:cxn ang="0">
                    <a:pos x="132" y="112"/>
                  </a:cxn>
                  <a:cxn ang="0">
                    <a:pos x="136" y="122"/>
                  </a:cxn>
                  <a:cxn ang="0">
                    <a:pos x="150" y="126"/>
                  </a:cxn>
                  <a:cxn ang="0">
                    <a:pos x="156" y="132"/>
                  </a:cxn>
                  <a:cxn ang="0">
                    <a:pos x="88" y="126"/>
                  </a:cxn>
                  <a:cxn ang="0">
                    <a:pos x="98" y="124"/>
                  </a:cxn>
                  <a:cxn ang="0">
                    <a:pos x="106" y="120"/>
                  </a:cxn>
                  <a:cxn ang="0">
                    <a:pos x="112" y="98"/>
                  </a:cxn>
                  <a:cxn ang="0">
                    <a:pos x="112" y="46"/>
                  </a:cxn>
                  <a:cxn ang="0">
                    <a:pos x="110" y="30"/>
                  </a:cxn>
                  <a:cxn ang="0">
                    <a:pos x="104" y="20"/>
                  </a:cxn>
                  <a:cxn ang="0">
                    <a:pos x="96" y="14"/>
                  </a:cxn>
                  <a:cxn ang="0">
                    <a:pos x="86" y="12"/>
                  </a:cxn>
                  <a:cxn ang="0">
                    <a:pos x="68" y="18"/>
                  </a:cxn>
                  <a:cxn ang="0">
                    <a:pos x="44" y="104"/>
                  </a:cxn>
                </a:cxnLst>
                <a:rect l="0" t="0" r="r" b="b"/>
                <a:pathLst>
                  <a:path w="156" h="132">
                    <a:moveTo>
                      <a:pt x="44" y="104"/>
                    </a:moveTo>
                    <a:lnTo>
                      <a:pt x="44" y="104"/>
                    </a:lnTo>
                    <a:lnTo>
                      <a:pt x="44" y="114"/>
                    </a:lnTo>
                    <a:lnTo>
                      <a:pt x="48" y="122"/>
                    </a:lnTo>
                    <a:lnTo>
                      <a:pt x="54" y="126"/>
                    </a:lnTo>
                    <a:lnTo>
                      <a:pt x="66" y="126"/>
                    </a:lnTo>
                    <a:lnTo>
                      <a:pt x="66" y="132"/>
                    </a:lnTo>
                    <a:lnTo>
                      <a:pt x="0" y="132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10" y="124"/>
                    </a:lnTo>
                    <a:lnTo>
                      <a:pt x="16" y="120"/>
                    </a:lnTo>
                    <a:lnTo>
                      <a:pt x="20" y="114"/>
                    </a:lnTo>
                    <a:lnTo>
                      <a:pt x="22" y="106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0"/>
                    </a:lnTo>
                    <a:lnTo>
                      <a:pt x="20" y="26"/>
                    </a:lnTo>
                    <a:lnTo>
                      <a:pt x="18" y="22"/>
                    </a:lnTo>
                    <a:lnTo>
                      <a:pt x="12" y="22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74" y="8"/>
                    </a:lnTo>
                    <a:lnTo>
                      <a:pt x="88" y="2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8" y="0"/>
                    </a:lnTo>
                    <a:lnTo>
                      <a:pt x="114" y="2"/>
                    </a:lnTo>
                    <a:lnTo>
                      <a:pt x="120" y="6"/>
                    </a:lnTo>
                    <a:lnTo>
                      <a:pt x="126" y="12"/>
                    </a:lnTo>
                    <a:lnTo>
                      <a:pt x="130" y="18"/>
                    </a:lnTo>
                    <a:lnTo>
                      <a:pt x="132" y="28"/>
                    </a:lnTo>
                    <a:lnTo>
                      <a:pt x="134" y="38"/>
                    </a:lnTo>
                    <a:lnTo>
                      <a:pt x="134" y="48"/>
                    </a:lnTo>
                    <a:lnTo>
                      <a:pt x="134" y="48"/>
                    </a:lnTo>
                    <a:lnTo>
                      <a:pt x="134" y="92"/>
                    </a:lnTo>
                    <a:lnTo>
                      <a:pt x="132" y="112"/>
                    </a:lnTo>
                    <a:lnTo>
                      <a:pt x="132" y="112"/>
                    </a:lnTo>
                    <a:lnTo>
                      <a:pt x="132" y="118"/>
                    </a:lnTo>
                    <a:lnTo>
                      <a:pt x="136" y="122"/>
                    </a:lnTo>
                    <a:lnTo>
                      <a:pt x="142" y="126"/>
                    </a:lnTo>
                    <a:lnTo>
                      <a:pt x="150" y="126"/>
                    </a:lnTo>
                    <a:lnTo>
                      <a:pt x="156" y="126"/>
                    </a:lnTo>
                    <a:lnTo>
                      <a:pt x="156" y="132"/>
                    </a:lnTo>
                    <a:lnTo>
                      <a:pt x="88" y="132"/>
                    </a:lnTo>
                    <a:lnTo>
                      <a:pt x="88" y="126"/>
                    </a:lnTo>
                    <a:lnTo>
                      <a:pt x="88" y="126"/>
                    </a:lnTo>
                    <a:lnTo>
                      <a:pt x="98" y="124"/>
                    </a:lnTo>
                    <a:lnTo>
                      <a:pt x="106" y="120"/>
                    </a:lnTo>
                    <a:lnTo>
                      <a:pt x="106" y="120"/>
                    </a:lnTo>
                    <a:lnTo>
                      <a:pt x="110" y="112"/>
                    </a:lnTo>
                    <a:lnTo>
                      <a:pt x="112" y="98"/>
                    </a:lnTo>
                    <a:lnTo>
                      <a:pt x="112" y="46"/>
                    </a:lnTo>
                    <a:lnTo>
                      <a:pt x="112" y="46"/>
                    </a:lnTo>
                    <a:lnTo>
                      <a:pt x="112" y="38"/>
                    </a:lnTo>
                    <a:lnTo>
                      <a:pt x="110" y="30"/>
                    </a:lnTo>
                    <a:lnTo>
                      <a:pt x="108" y="24"/>
                    </a:lnTo>
                    <a:lnTo>
                      <a:pt x="104" y="20"/>
                    </a:lnTo>
                    <a:lnTo>
                      <a:pt x="100" y="16"/>
                    </a:lnTo>
                    <a:lnTo>
                      <a:pt x="96" y="14"/>
                    </a:lnTo>
                    <a:lnTo>
                      <a:pt x="86" y="12"/>
                    </a:lnTo>
                    <a:lnTo>
                      <a:pt x="86" y="12"/>
                    </a:lnTo>
                    <a:lnTo>
                      <a:pt x="78" y="14"/>
                    </a:lnTo>
                    <a:lnTo>
                      <a:pt x="68" y="18"/>
                    </a:lnTo>
                    <a:lnTo>
                      <a:pt x="44" y="34"/>
                    </a:lnTo>
                    <a:lnTo>
                      <a:pt x="44" y="104"/>
                    </a:lnTo>
                    <a:close/>
                  </a:path>
                </a:pathLst>
              </a:custGeom>
              <a:solidFill>
                <a:srgbClr val="E11E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35">
                <a:extLst>
                  <a:ext uri="{FF2B5EF4-FFF2-40B4-BE49-F238E27FC236}">
                    <a16:creationId xmlns:a16="http://schemas.microsoft.com/office/drawing/2014/main" id="{DCC011FD-3DFD-BB40-A4AE-2DBE616596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19020" y="760751"/>
                <a:ext cx="1236473" cy="1286656"/>
              </a:xfrm>
              <a:custGeom>
                <a:avLst/>
                <a:gdLst/>
                <a:ahLst/>
                <a:cxnLst>
                  <a:cxn ang="0">
                    <a:pos x="112" y="176"/>
                  </a:cxn>
                  <a:cxn ang="0">
                    <a:pos x="112" y="176"/>
                  </a:cxn>
                  <a:cxn ang="0">
                    <a:pos x="114" y="188"/>
                  </a:cxn>
                  <a:cxn ang="0">
                    <a:pos x="118" y="194"/>
                  </a:cxn>
                  <a:cxn ang="0">
                    <a:pos x="126" y="198"/>
                  </a:cxn>
                  <a:cxn ang="0">
                    <a:pos x="138" y="200"/>
                  </a:cxn>
                  <a:cxn ang="0">
                    <a:pos x="150" y="200"/>
                  </a:cxn>
                  <a:cxn ang="0">
                    <a:pos x="150" y="206"/>
                  </a:cxn>
                  <a:cxn ang="0">
                    <a:pos x="48" y="206"/>
                  </a:cxn>
                  <a:cxn ang="0">
                    <a:pos x="48" y="200"/>
                  </a:cxn>
                  <a:cxn ang="0">
                    <a:pos x="60" y="200"/>
                  </a:cxn>
                  <a:cxn ang="0">
                    <a:pos x="60" y="200"/>
                  </a:cxn>
                  <a:cxn ang="0">
                    <a:pos x="72" y="198"/>
                  </a:cxn>
                  <a:cxn ang="0">
                    <a:pos x="80" y="194"/>
                  </a:cxn>
                  <a:cxn ang="0">
                    <a:pos x="84" y="188"/>
                  </a:cxn>
                  <a:cxn ang="0">
                    <a:pos x="86" y="176"/>
                  </a:cxn>
                  <a:cxn ang="0">
                    <a:pos x="86" y="16"/>
                  </a:cxn>
                  <a:cxn ang="0">
                    <a:pos x="28" y="16"/>
                  </a:cxn>
                  <a:cxn ang="0">
                    <a:pos x="28" y="16"/>
                  </a:cxn>
                  <a:cxn ang="0">
                    <a:pos x="20" y="18"/>
                  </a:cxn>
                  <a:cxn ang="0">
                    <a:pos x="16" y="20"/>
                  </a:cxn>
                  <a:cxn ang="0">
                    <a:pos x="14" y="24"/>
                  </a:cxn>
                  <a:cxn ang="0">
                    <a:pos x="10" y="34"/>
                  </a:cxn>
                  <a:cxn ang="0">
                    <a:pos x="6" y="52"/>
                  </a:cxn>
                  <a:cxn ang="0">
                    <a:pos x="0" y="52"/>
                  </a:cxn>
                  <a:cxn ang="0">
                    <a:pos x="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20" y="4"/>
                  </a:cxn>
                  <a:cxn ang="0">
                    <a:pos x="178" y="4"/>
                  </a:cxn>
                  <a:cxn ang="0">
                    <a:pos x="178" y="4"/>
                  </a:cxn>
                  <a:cxn ang="0">
                    <a:pos x="184" y="4"/>
                  </a:cxn>
                  <a:cxn ang="0">
                    <a:pos x="186" y="2"/>
                  </a:cxn>
                  <a:cxn ang="0">
                    <a:pos x="188" y="0"/>
                  </a:cxn>
                  <a:cxn ang="0">
                    <a:pos x="194" y="0"/>
                  </a:cxn>
                  <a:cxn ang="0">
                    <a:pos x="198" y="52"/>
                  </a:cxn>
                  <a:cxn ang="0">
                    <a:pos x="192" y="52"/>
                  </a:cxn>
                  <a:cxn ang="0">
                    <a:pos x="192" y="52"/>
                  </a:cxn>
                  <a:cxn ang="0">
                    <a:pos x="188" y="34"/>
                  </a:cxn>
                  <a:cxn ang="0">
                    <a:pos x="184" y="24"/>
                  </a:cxn>
                  <a:cxn ang="0">
                    <a:pos x="180" y="20"/>
                  </a:cxn>
                  <a:cxn ang="0">
                    <a:pos x="178" y="18"/>
                  </a:cxn>
                  <a:cxn ang="0">
                    <a:pos x="170" y="16"/>
                  </a:cxn>
                  <a:cxn ang="0">
                    <a:pos x="112" y="16"/>
                  </a:cxn>
                  <a:cxn ang="0">
                    <a:pos x="112" y="176"/>
                  </a:cxn>
                </a:cxnLst>
                <a:rect l="0" t="0" r="r" b="b"/>
                <a:pathLst>
                  <a:path w="198" h="206">
                    <a:moveTo>
                      <a:pt x="112" y="176"/>
                    </a:moveTo>
                    <a:lnTo>
                      <a:pt x="112" y="176"/>
                    </a:lnTo>
                    <a:lnTo>
                      <a:pt x="114" y="188"/>
                    </a:lnTo>
                    <a:lnTo>
                      <a:pt x="118" y="194"/>
                    </a:lnTo>
                    <a:lnTo>
                      <a:pt x="126" y="198"/>
                    </a:lnTo>
                    <a:lnTo>
                      <a:pt x="138" y="200"/>
                    </a:lnTo>
                    <a:lnTo>
                      <a:pt x="150" y="200"/>
                    </a:lnTo>
                    <a:lnTo>
                      <a:pt x="150" y="206"/>
                    </a:lnTo>
                    <a:lnTo>
                      <a:pt x="48" y="206"/>
                    </a:lnTo>
                    <a:lnTo>
                      <a:pt x="48" y="200"/>
                    </a:lnTo>
                    <a:lnTo>
                      <a:pt x="60" y="200"/>
                    </a:lnTo>
                    <a:lnTo>
                      <a:pt x="60" y="200"/>
                    </a:lnTo>
                    <a:lnTo>
                      <a:pt x="72" y="198"/>
                    </a:lnTo>
                    <a:lnTo>
                      <a:pt x="80" y="194"/>
                    </a:lnTo>
                    <a:lnTo>
                      <a:pt x="84" y="188"/>
                    </a:lnTo>
                    <a:lnTo>
                      <a:pt x="86" y="176"/>
                    </a:lnTo>
                    <a:lnTo>
                      <a:pt x="86" y="16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0" y="18"/>
                    </a:lnTo>
                    <a:lnTo>
                      <a:pt x="16" y="20"/>
                    </a:lnTo>
                    <a:lnTo>
                      <a:pt x="14" y="24"/>
                    </a:lnTo>
                    <a:lnTo>
                      <a:pt x="10" y="34"/>
                    </a:lnTo>
                    <a:lnTo>
                      <a:pt x="6" y="52"/>
                    </a:lnTo>
                    <a:lnTo>
                      <a:pt x="0" y="52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20" y="4"/>
                    </a:lnTo>
                    <a:lnTo>
                      <a:pt x="178" y="4"/>
                    </a:lnTo>
                    <a:lnTo>
                      <a:pt x="178" y="4"/>
                    </a:lnTo>
                    <a:lnTo>
                      <a:pt x="184" y="4"/>
                    </a:lnTo>
                    <a:lnTo>
                      <a:pt x="186" y="2"/>
                    </a:lnTo>
                    <a:lnTo>
                      <a:pt x="188" y="0"/>
                    </a:lnTo>
                    <a:lnTo>
                      <a:pt x="194" y="0"/>
                    </a:lnTo>
                    <a:lnTo>
                      <a:pt x="198" y="52"/>
                    </a:lnTo>
                    <a:lnTo>
                      <a:pt x="192" y="52"/>
                    </a:lnTo>
                    <a:lnTo>
                      <a:pt x="192" y="52"/>
                    </a:lnTo>
                    <a:lnTo>
                      <a:pt x="188" y="34"/>
                    </a:lnTo>
                    <a:lnTo>
                      <a:pt x="184" y="24"/>
                    </a:lnTo>
                    <a:lnTo>
                      <a:pt x="180" y="20"/>
                    </a:lnTo>
                    <a:lnTo>
                      <a:pt x="178" y="18"/>
                    </a:lnTo>
                    <a:lnTo>
                      <a:pt x="170" y="16"/>
                    </a:lnTo>
                    <a:lnTo>
                      <a:pt x="112" y="16"/>
                    </a:lnTo>
                    <a:lnTo>
                      <a:pt x="112" y="176"/>
                    </a:lnTo>
                    <a:close/>
                  </a:path>
                </a:pathLst>
              </a:custGeom>
              <a:solidFill>
                <a:srgbClr val="E11E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36">
                <a:extLst>
                  <a:ext uri="{FF2B5EF4-FFF2-40B4-BE49-F238E27FC236}">
                    <a16:creationId xmlns:a16="http://schemas.microsoft.com/office/drawing/2014/main" id="{7BF9F457-C437-D448-81F0-609E168CDB4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480556" y="1222948"/>
                <a:ext cx="724399" cy="849443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20" y="50"/>
                  </a:cxn>
                  <a:cxn ang="0">
                    <a:pos x="20" y="64"/>
                  </a:cxn>
                  <a:cxn ang="0">
                    <a:pos x="20" y="76"/>
                  </a:cxn>
                  <a:cxn ang="0">
                    <a:pos x="28" y="96"/>
                  </a:cxn>
                  <a:cxn ang="0">
                    <a:pos x="42" y="110"/>
                  </a:cxn>
                  <a:cxn ang="0">
                    <a:pos x="60" y="118"/>
                  </a:cxn>
                  <a:cxn ang="0">
                    <a:pos x="70" y="120"/>
                  </a:cxn>
                  <a:cxn ang="0">
                    <a:pos x="92" y="114"/>
                  </a:cxn>
                  <a:cxn ang="0">
                    <a:pos x="110" y="98"/>
                  </a:cxn>
                  <a:cxn ang="0">
                    <a:pos x="114" y="102"/>
                  </a:cxn>
                  <a:cxn ang="0">
                    <a:pos x="88" y="126"/>
                  </a:cxn>
                  <a:cxn ang="0">
                    <a:pos x="64" y="136"/>
                  </a:cxn>
                  <a:cxn ang="0">
                    <a:pos x="56" y="136"/>
                  </a:cxn>
                  <a:cxn ang="0">
                    <a:pos x="34" y="130"/>
                  </a:cxn>
                  <a:cxn ang="0">
                    <a:pos x="16" y="116"/>
                  </a:cxn>
                  <a:cxn ang="0">
                    <a:pos x="4" y="96"/>
                  </a:cxn>
                  <a:cxn ang="0">
                    <a:pos x="0" y="70"/>
                  </a:cxn>
                  <a:cxn ang="0">
                    <a:pos x="0" y="56"/>
                  </a:cxn>
                  <a:cxn ang="0">
                    <a:pos x="8" y="32"/>
                  </a:cxn>
                  <a:cxn ang="0">
                    <a:pos x="24" y="12"/>
                  </a:cxn>
                  <a:cxn ang="0">
                    <a:pos x="48" y="2"/>
                  </a:cxn>
                  <a:cxn ang="0">
                    <a:pos x="62" y="0"/>
                  </a:cxn>
                  <a:cxn ang="0">
                    <a:pos x="88" y="4"/>
                  </a:cxn>
                  <a:cxn ang="0">
                    <a:pos x="102" y="18"/>
                  </a:cxn>
                  <a:cxn ang="0">
                    <a:pos x="112" y="38"/>
                  </a:cxn>
                  <a:cxn ang="0">
                    <a:pos x="116" y="50"/>
                  </a:cxn>
                  <a:cxn ang="0">
                    <a:pos x="48" y="42"/>
                  </a:cxn>
                  <a:cxn ang="0">
                    <a:pos x="88" y="42"/>
                  </a:cxn>
                  <a:cxn ang="0">
                    <a:pos x="76" y="16"/>
                  </a:cxn>
                  <a:cxn ang="0">
                    <a:pos x="62" y="6"/>
                  </a:cxn>
                  <a:cxn ang="0">
                    <a:pos x="56" y="6"/>
                  </a:cxn>
                  <a:cxn ang="0">
                    <a:pos x="38" y="12"/>
                  </a:cxn>
                  <a:cxn ang="0">
                    <a:pos x="28" y="22"/>
                  </a:cxn>
                  <a:cxn ang="0">
                    <a:pos x="22" y="42"/>
                  </a:cxn>
                </a:cxnLst>
                <a:rect l="0" t="0" r="r" b="b"/>
                <a:pathLst>
                  <a:path w="116" h="136">
                    <a:moveTo>
                      <a:pt x="22" y="42"/>
                    </a:moveTo>
                    <a:lnTo>
                      <a:pt x="48" y="42"/>
                    </a:lnTo>
                    <a:lnTo>
                      <a:pt x="48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64"/>
                    </a:lnTo>
                    <a:lnTo>
                      <a:pt x="20" y="64"/>
                    </a:lnTo>
                    <a:lnTo>
                      <a:pt x="20" y="76"/>
                    </a:lnTo>
                    <a:lnTo>
                      <a:pt x="24" y="86"/>
                    </a:lnTo>
                    <a:lnTo>
                      <a:pt x="28" y="96"/>
                    </a:lnTo>
                    <a:lnTo>
                      <a:pt x="34" y="104"/>
                    </a:lnTo>
                    <a:lnTo>
                      <a:pt x="42" y="110"/>
                    </a:lnTo>
                    <a:lnTo>
                      <a:pt x="50" y="116"/>
                    </a:lnTo>
                    <a:lnTo>
                      <a:pt x="60" y="118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80" y="118"/>
                    </a:lnTo>
                    <a:lnTo>
                      <a:pt x="92" y="114"/>
                    </a:lnTo>
                    <a:lnTo>
                      <a:pt x="100" y="108"/>
                    </a:lnTo>
                    <a:lnTo>
                      <a:pt x="110" y="98"/>
                    </a:lnTo>
                    <a:lnTo>
                      <a:pt x="114" y="102"/>
                    </a:lnTo>
                    <a:lnTo>
                      <a:pt x="114" y="102"/>
                    </a:lnTo>
                    <a:lnTo>
                      <a:pt x="102" y="116"/>
                    </a:lnTo>
                    <a:lnTo>
                      <a:pt x="88" y="126"/>
                    </a:lnTo>
                    <a:lnTo>
                      <a:pt x="74" y="134"/>
                    </a:lnTo>
                    <a:lnTo>
                      <a:pt x="64" y="136"/>
                    </a:lnTo>
                    <a:lnTo>
                      <a:pt x="56" y="136"/>
                    </a:lnTo>
                    <a:lnTo>
                      <a:pt x="56" y="136"/>
                    </a:lnTo>
                    <a:lnTo>
                      <a:pt x="44" y="134"/>
                    </a:lnTo>
                    <a:lnTo>
                      <a:pt x="34" y="130"/>
                    </a:lnTo>
                    <a:lnTo>
                      <a:pt x="24" y="124"/>
                    </a:lnTo>
                    <a:lnTo>
                      <a:pt x="16" y="116"/>
                    </a:lnTo>
                    <a:lnTo>
                      <a:pt x="8" y="108"/>
                    </a:lnTo>
                    <a:lnTo>
                      <a:pt x="4" y="96"/>
                    </a:lnTo>
                    <a:lnTo>
                      <a:pt x="0" y="8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56"/>
                    </a:lnTo>
                    <a:lnTo>
                      <a:pt x="4" y="44"/>
                    </a:lnTo>
                    <a:lnTo>
                      <a:pt x="8" y="32"/>
                    </a:lnTo>
                    <a:lnTo>
                      <a:pt x="16" y="22"/>
                    </a:lnTo>
                    <a:lnTo>
                      <a:pt x="24" y="12"/>
                    </a:lnTo>
                    <a:lnTo>
                      <a:pt x="36" y="6"/>
                    </a:lnTo>
                    <a:lnTo>
                      <a:pt x="48" y="2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76" y="2"/>
                    </a:lnTo>
                    <a:lnTo>
                      <a:pt x="88" y="4"/>
                    </a:lnTo>
                    <a:lnTo>
                      <a:pt x="96" y="10"/>
                    </a:lnTo>
                    <a:lnTo>
                      <a:pt x="102" y="18"/>
                    </a:lnTo>
                    <a:lnTo>
                      <a:pt x="110" y="32"/>
                    </a:lnTo>
                    <a:lnTo>
                      <a:pt x="112" y="38"/>
                    </a:lnTo>
                    <a:lnTo>
                      <a:pt x="116" y="42"/>
                    </a:lnTo>
                    <a:lnTo>
                      <a:pt x="116" y="50"/>
                    </a:lnTo>
                    <a:lnTo>
                      <a:pt x="48" y="50"/>
                    </a:lnTo>
                    <a:lnTo>
                      <a:pt x="48" y="42"/>
                    </a:lnTo>
                    <a:lnTo>
                      <a:pt x="88" y="42"/>
                    </a:lnTo>
                    <a:lnTo>
                      <a:pt x="88" y="42"/>
                    </a:lnTo>
                    <a:lnTo>
                      <a:pt x="84" y="26"/>
                    </a:lnTo>
                    <a:lnTo>
                      <a:pt x="76" y="16"/>
                    </a:lnTo>
                    <a:lnTo>
                      <a:pt x="68" y="8"/>
                    </a:lnTo>
                    <a:lnTo>
                      <a:pt x="62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48" y="8"/>
                    </a:lnTo>
                    <a:lnTo>
                      <a:pt x="38" y="12"/>
                    </a:lnTo>
                    <a:lnTo>
                      <a:pt x="34" y="16"/>
                    </a:lnTo>
                    <a:lnTo>
                      <a:pt x="28" y="22"/>
                    </a:lnTo>
                    <a:lnTo>
                      <a:pt x="26" y="30"/>
                    </a:lnTo>
                    <a:lnTo>
                      <a:pt x="22" y="42"/>
                    </a:ln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E11E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37">
                <a:extLst>
                  <a:ext uri="{FF2B5EF4-FFF2-40B4-BE49-F238E27FC236}">
                    <a16:creationId xmlns:a16="http://schemas.microsoft.com/office/drawing/2014/main" id="{F7A1A27F-9AD4-8548-8BAB-485141A7513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92298" y="1222948"/>
                <a:ext cx="699419" cy="849443"/>
              </a:xfrm>
              <a:custGeom>
                <a:avLst/>
                <a:gdLst/>
                <a:ahLst/>
                <a:cxnLst>
                  <a:cxn ang="0">
                    <a:pos x="112" y="102"/>
                  </a:cxn>
                  <a:cxn ang="0">
                    <a:pos x="88" y="128"/>
                  </a:cxn>
                  <a:cxn ang="0">
                    <a:pos x="72" y="134"/>
                  </a:cxn>
                  <a:cxn ang="0">
                    <a:pos x="54" y="136"/>
                  </a:cxn>
                  <a:cxn ang="0">
                    <a:pos x="30" y="130"/>
                  </a:cxn>
                  <a:cxn ang="0">
                    <a:pos x="12" y="114"/>
                  </a:cxn>
                  <a:cxn ang="0">
                    <a:pos x="2" y="94"/>
                  </a:cxn>
                  <a:cxn ang="0">
                    <a:pos x="0" y="74"/>
                  </a:cxn>
                  <a:cxn ang="0">
                    <a:pos x="2" y="58"/>
                  </a:cxn>
                  <a:cxn ang="0">
                    <a:pos x="12" y="32"/>
                  </a:cxn>
                  <a:cxn ang="0">
                    <a:pos x="32" y="12"/>
                  </a:cxn>
                  <a:cxn ang="0">
                    <a:pos x="60" y="2"/>
                  </a:cxn>
                  <a:cxn ang="0">
                    <a:pos x="74" y="0"/>
                  </a:cxn>
                  <a:cxn ang="0">
                    <a:pos x="100" y="6"/>
                  </a:cxn>
                  <a:cxn ang="0">
                    <a:pos x="110" y="14"/>
                  </a:cxn>
                  <a:cxn ang="0">
                    <a:pos x="112" y="18"/>
                  </a:cxn>
                  <a:cxn ang="0">
                    <a:pos x="108" y="26"/>
                  </a:cxn>
                  <a:cxn ang="0">
                    <a:pos x="102" y="28"/>
                  </a:cxn>
                  <a:cxn ang="0">
                    <a:pos x="96" y="28"/>
                  </a:cxn>
                  <a:cxn ang="0">
                    <a:pos x="84" y="18"/>
                  </a:cxn>
                  <a:cxn ang="0">
                    <a:pos x="70" y="10"/>
                  </a:cxn>
                  <a:cxn ang="0">
                    <a:pos x="64" y="8"/>
                  </a:cxn>
                  <a:cxn ang="0">
                    <a:pos x="48" y="14"/>
                  </a:cxn>
                  <a:cxn ang="0">
                    <a:pos x="34" y="26"/>
                  </a:cxn>
                  <a:cxn ang="0">
                    <a:pos x="26" y="44"/>
                  </a:cxn>
                  <a:cxn ang="0">
                    <a:pos x="22" y="66"/>
                  </a:cxn>
                  <a:cxn ang="0">
                    <a:pos x="22" y="78"/>
                  </a:cxn>
                  <a:cxn ang="0">
                    <a:pos x="30" y="98"/>
                  </a:cxn>
                  <a:cxn ang="0">
                    <a:pos x="42" y="114"/>
                  </a:cxn>
                  <a:cxn ang="0">
                    <a:pos x="58" y="122"/>
                  </a:cxn>
                  <a:cxn ang="0">
                    <a:pos x="68" y="122"/>
                  </a:cxn>
                  <a:cxn ang="0">
                    <a:pos x="88" y="118"/>
                  </a:cxn>
                  <a:cxn ang="0">
                    <a:pos x="108" y="100"/>
                  </a:cxn>
                </a:cxnLst>
                <a:rect l="0" t="0" r="r" b="b"/>
                <a:pathLst>
                  <a:path w="112" h="136">
                    <a:moveTo>
                      <a:pt x="112" y="102"/>
                    </a:moveTo>
                    <a:lnTo>
                      <a:pt x="112" y="102"/>
                    </a:lnTo>
                    <a:lnTo>
                      <a:pt x="100" y="116"/>
                    </a:lnTo>
                    <a:lnTo>
                      <a:pt x="88" y="128"/>
                    </a:lnTo>
                    <a:lnTo>
                      <a:pt x="80" y="132"/>
                    </a:lnTo>
                    <a:lnTo>
                      <a:pt x="72" y="134"/>
                    </a:lnTo>
                    <a:lnTo>
                      <a:pt x="54" y="136"/>
                    </a:lnTo>
                    <a:lnTo>
                      <a:pt x="54" y="136"/>
                    </a:lnTo>
                    <a:lnTo>
                      <a:pt x="40" y="134"/>
                    </a:lnTo>
                    <a:lnTo>
                      <a:pt x="30" y="130"/>
                    </a:lnTo>
                    <a:lnTo>
                      <a:pt x="20" y="124"/>
                    </a:lnTo>
                    <a:lnTo>
                      <a:pt x="12" y="114"/>
                    </a:lnTo>
                    <a:lnTo>
                      <a:pt x="6" y="104"/>
                    </a:lnTo>
                    <a:lnTo>
                      <a:pt x="2" y="94"/>
                    </a:lnTo>
                    <a:lnTo>
                      <a:pt x="0" y="8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58"/>
                    </a:lnTo>
                    <a:lnTo>
                      <a:pt x="6" y="44"/>
                    </a:lnTo>
                    <a:lnTo>
                      <a:pt x="12" y="32"/>
                    </a:lnTo>
                    <a:lnTo>
                      <a:pt x="22" y="22"/>
                    </a:lnTo>
                    <a:lnTo>
                      <a:pt x="32" y="12"/>
                    </a:lnTo>
                    <a:lnTo>
                      <a:pt x="46" y="6"/>
                    </a:lnTo>
                    <a:lnTo>
                      <a:pt x="60" y="2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90" y="2"/>
                    </a:lnTo>
                    <a:lnTo>
                      <a:pt x="100" y="6"/>
                    </a:lnTo>
                    <a:lnTo>
                      <a:pt x="108" y="12"/>
                    </a:lnTo>
                    <a:lnTo>
                      <a:pt x="110" y="14"/>
                    </a:lnTo>
                    <a:lnTo>
                      <a:pt x="112" y="18"/>
                    </a:lnTo>
                    <a:lnTo>
                      <a:pt x="112" y="18"/>
                    </a:lnTo>
                    <a:lnTo>
                      <a:pt x="110" y="22"/>
                    </a:lnTo>
                    <a:lnTo>
                      <a:pt x="108" y="26"/>
                    </a:lnTo>
                    <a:lnTo>
                      <a:pt x="106" y="28"/>
                    </a:lnTo>
                    <a:lnTo>
                      <a:pt x="102" y="28"/>
                    </a:lnTo>
                    <a:lnTo>
                      <a:pt x="102" y="28"/>
                    </a:lnTo>
                    <a:lnTo>
                      <a:pt x="96" y="28"/>
                    </a:lnTo>
                    <a:lnTo>
                      <a:pt x="92" y="26"/>
                    </a:lnTo>
                    <a:lnTo>
                      <a:pt x="84" y="18"/>
                    </a:lnTo>
                    <a:lnTo>
                      <a:pt x="76" y="12"/>
                    </a:lnTo>
                    <a:lnTo>
                      <a:pt x="70" y="10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56" y="10"/>
                    </a:lnTo>
                    <a:lnTo>
                      <a:pt x="48" y="14"/>
                    </a:lnTo>
                    <a:lnTo>
                      <a:pt x="40" y="18"/>
                    </a:lnTo>
                    <a:lnTo>
                      <a:pt x="34" y="26"/>
                    </a:lnTo>
                    <a:lnTo>
                      <a:pt x="30" y="34"/>
                    </a:lnTo>
                    <a:lnTo>
                      <a:pt x="26" y="44"/>
                    </a:lnTo>
                    <a:lnTo>
                      <a:pt x="22" y="54"/>
                    </a:lnTo>
                    <a:lnTo>
                      <a:pt x="22" y="66"/>
                    </a:lnTo>
                    <a:lnTo>
                      <a:pt x="22" y="66"/>
                    </a:lnTo>
                    <a:lnTo>
                      <a:pt x="22" y="78"/>
                    </a:lnTo>
                    <a:lnTo>
                      <a:pt x="26" y="88"/>
                    </a:lnTo>
                    <a:lnTo>
                      <a:pt x="30" y="98"/>
                    </a:lnTo>
                    <a:lnTo>
                      <a:pt x="34" y="106"/>
                    </a:lnTo>
                    <a:lnTo>
                      <a:pt x="42" y="114"/>
                    </a:lnTo>
                    <a:lnTo>
                      <a:pt x="50" y="118"/>
                    </a:lnTo>
                    <a:lnTo>
                      <a:pt x="58" y="122"/>
                    </a:lnTo>
                    <a:lnTo>
                      <a:pt x="68" y="122"/>
                    </a:lnTo>
                    <a:lnTo>
                      <a:pt x="68" y="122"/>
                    </a:lnTo>
                    <a:lnTo>
                      <a:pt x="78" y="122"/>
                    </a:lnTo>
                    <a:lnTo>
                      <a:pt x="88" y="118"/>
                    </a:lnTo>
                    <a:lnTo>
                      <a:pt x="98" y="110"/>
                    </a:lnTo>
                    <a:lnTo>
                      <a:pt x="108" y="100"/>
                    </a:lnTo>
                    <a:lnTo>
                      <a:pt x="112" y="102"/>
                    </a:lnTo>
                    <a:close/>
                  </a:path>
                </a:pathLst>
              </a:custGeom>
              <a:solidFill>
                <a:srgbClr val="E11E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38">
                <a:extLst>
                  <a:ext uri="{FF2B5EF4-FFF2-40B4-BE49-F238E27FC236}">
                    <a16:creationId xmlns:a16="http://schemas.microsoft.com/office/drawing/2014/main" id="{729C3526-6B88-DF4D-AD86-9941DDC7DA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41593" y="685800"/>
                <a:ext cx="986681" cy="1361607"/>
              </a:xfrm>
              <a:custGeom>
                <a:avLst/>
                <a:gdLst/>
                <a:ahLst/>
                <a:cxnLst>
                  <a:cxn ang="0">
                    <a:pos x="44" y="192"/>
                  </a:cxn>
                  <a:cxn ang="0">
                    <a:pos x="48" y="208"/>
                  </a:cxn>
                  <a:cxn ang="0">
                    <a:pos x="66" y="212"/>
                  </a:cxn>
                  <a:cxn ang="0">
                    <a:pos x="0" y="218"/>
                  </a:cxn>
                  <a:cxn ang="0">
                    <a:pos x="0" y="212"/>
                  </a:cxn>
                  <a:cxn ang="0">
                    <a:pos x="18" y="206"/>
                  </a:cxn>
                  <a:cxn ang="0">
                    <a:pos x="22" y="186"/>
                  </a:cxn>
                  <a:cxn ang="0">
                    <a:pos x="22" y="32"/>
                  </a:cxn>
                  <a:cxn ang="0">
                    <a:pos x="22" y="24"/>
                  </a:cxn>
                  <a:cxn ang="0">
                    <a:pos x="14" y="20"/>
                  </a:cxn>
                  <a:cxn ang="0">
                    <a:pos x="0" y="14"/>
                  </a:cxn>
                  <a:cxn ang="0">
                    <a:pos x="44" y="0"/>
                  </a:cxn>
                  <a:cxn ang="0">
                    <a:pos x="44" y="106"/>
                  </a:cxn>
                  <a:cxn ang="0">
                    <a:pos x="74" y="92"/>
                  </a:cxn>
                  <a:cxn ang="0">
                    <a:pos x="98" y="86"/>
                  </a:cxn>
                  <a:cxn ang="0">
                    <a:pos x="106" y="86"/>
                  </a:cxn>
                  <a:cxn ang="0">
                    <a:pos x="120" y="92"/>
                  </a:cxn>
                  <a:cxn ang="0">
                    <a:pos x="130" y="104"/>
                  </a:cxn>
                  <a:cxn ang="0">
                    <a:pos x="134" y="122"/>
                  </a:cxn>
                  <a:cxn ang="0">
                    <a:pos x="134" y="134"/>
                  </a:cxn>
                  <a:cxn ang="0">
                    <a:pos x="132" y="200"/>
                  </a:cxn>
                  <a:cxn ang="0">
                    <a:pos x="138" y="210"/>
                  </a:cxn>
                  <a:cxn ang="0">
                    <a:pos x="158" y="212"/>
                  </a:cxn>
                  <a:cxn ang="0">
                    <a:pos x="88" y="218"/>
                  </a:cxn>
                  <a:cxn ang="0">
                    <a:pos x="88" y="212"/>
                  </a:cxn>
                  <a:cxn ang="0">
                    <a:pos x="106" y="206"/>
                  </a:cxn>
                  <a:cxn ang="0">
                    <a:pos x="108" y="200"/>
                  </a:cxn>
                  <a:cxn ang="0">
                    <a:pos x="112" y="138"/>
                  </a:cxn>
                  <a:cxn ang="0">
                    <a:pos x="112" y="126"/>
                  </a:cxn>
                  <a:cxn ang="0">
                    <a:pos x="106" y="110"/>
                  </a:cxn>
                  <a:cxn ang="0">
                    <a:pos x="96" y="102"/>
                  </a:cxn>
                  <a:cxn ang="0">
                    <a:pos x="82" y="100"/>
                  </a:cxn>
                  <a:cxn ang="0">
                    <a:pos x="74" y="100"/>
                  </a:cxn>
                  <a:cxn ang="0">
                    <a:pos x="44" y="114"/>
                  </a:cxn>
                </a:cxnLst>
                <a:rect l="0" t="0" r="r" b="b"/>
                <a:pathLst>
                  <a:path w="158" h="218">
                    <a:moveTo>
                      <a:pt x="44" y="192"/>
                    </a:moveTo>
                    <a:lnTo>
                      <a:pt x="44" y="192"/>
                    </a:lnTo>
                    <a:lnTo>
                      <a:pt x="46" y="202"/>
                    </a:lnTo>
                    <a:lnTo>
                      <a:pt x="48" y="208"/>
                    </a:lnTo>
                    <a:lnTo>
                      <a:pt x="56" y="212"/>
                    </a:lnTo>
                    <a:lnTo>
                      <a:pt x="66" y="212"/>
                    </a:lnTo>
                    <a:lnTo>
                      <a:pt x="66" y="218"/>
                    </a:lnTo>
                    <a:lnTo>
                      <a:pt x="0" y="218"/>
                    </a:lnTo>
                    <a:lnTo>
                      <a:pt x="0" y="212"/>
                    </a:lnTo>
                    <a:lnTo>
                      <a:pt x="0" y="212"/>
                    </a:lnTo>
                    <a:lnTo>
                      <a:pt x="12" y="210"/>
                    </a:lnTo>
                    <a:lnTo>
                      <a:pt x="18" y="206"/>
                    </a:lnTo>
                    <a:lnTo>
                      <a:pt x="22" y="198"/>
                    </a:lnTo>
                    <a:lnTo>
                      <a:pt x="22" y="186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26"/>
                    </a:lnTo>
                    <a:lnTo>
                      <a:pt x="22" y="24"/>
                    </a:lnTo>
                    <a:lnTo>
                      <a:pt x="18" y="22"/>
                    </a:lnTo>
                    <a:lnTo>
                      <a:pt x="14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4" y="106"/>
                    </a:lnTo>
                    <a:lnTo>
                      <a:pt x="44" y="106"/>
                    </a:lnTo>
                    <a:lnTo>
                      <a:pt x="60" y="98"/>
                    </a:lnTo>
                    <a:lnTo>
                      <a:pt x="74" y="92"/>
                    </a:lnTo>
                    <a:lnTo>
                      <a:pt x="86" y="88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106" y="86"/>
                    </a:lnTo>
                    <a:lnTo>
                      <a:pt x="114" y="88"/>
                    </a:lnTo>
                    <a:lnTo>
                      <a:pt x="120" y="92"/>
                    </a:lnTo>
                    <a:lnTo>
                      <a:pt x="126" y="98"/>
                    </a:lnTo>
                    <a:lnTo>
                      <a:pt x="130" y="104"/>
                    </a:lnTo>
                    <a:lnTo>
                      <a:pt x="132" y="112"/>
                    </a:lnTo>
                    <a:lnTo>
                      <a:pt x="134" y="122"/>
                    </a:lnTo>
                    <a:lnTo>
                      <a:pt x="134" y="134"/>
                    </a:lnTo>
                    <a:lnTo>
                      <a:pt x="134" y="134"/>
                    </a:lnTo>
                    <a:lnTo>
                      <a:pt x="132" y="200"/>
                    </a:lnTo>
                    <a:lnTo>
                      <a:pt x="132" y="200"/>
                    </a:lnTo>
                    <a:lnTo>
                      <a:pt x="134" y="206"/>
                    </a:lnTo>
                    <a:lnTo>
                      <a:pt x="138" y="210"/>
                    </a:lnTo>
                    <a:lnTo>
                      <a:pt x="146" y="212"/>
                    </a:lnTo>
                    <a:lnTo>
                      <a:pt x="158" y="212"/>
                    </a:lnTo>
                    <a:lnTo>
                      <a:pt x="158" y="218"/>
                    </a:lnTo>
                    <a:lnTo>
                      <a:pt x="88" y="218"/>
                    </a:lnTo>
                    <a:lnTo>
                      <a:pt x="88" y="212"/>
                    </a:lnTo>
                    <a:lnTo>
                      <a:pt x="88" y="212"/>
                    </a:lnTo>
                    <a:lnTo>
                      <a:pt x="98" y="210"/>
                    </a:lnTo>
                    <a:lnTo>
                      <a:pt x="106" y="206"/>
                    </a:lnTo>
                    <a:lnTo>
                      <a:pt x="106" y="206"/>
                    </a:lnTo>
                    <a:lnTo>
                      <a:pt x="108" y="200"/>
                    </a:lnTo>
                    <a:lnTo>
                      <a:pt x="112" y="188"/>
                    </a:lnTo>
                    <a:lnTo>
                      <a:pt x="112" y="138"/>
                    </a:lnTo>
                    <a:lnTo>
                      <a:pt x="112" y="138"/>
                    </a:lnTo>
                    <a:lnTo>
                      <a:pt x="112" y="126"/>
                    </a:lnTo>
                    <a:lnTo>
                      <a:pt x="110" y="118"/>
                    </a:lnTo>
                    <a:lnTo>
                      <a:pt x="106" y="110"/>
                    </a:lnTo>
                    <a:lnTo>
                      <a:pt x="102" y="106"/>
                    </a:lnTo>
                    <a:lnTo>
                      <a:pt x="96" y="102"/>
                    </a:lnTo>
                    <a:lnTo>
                      <a:pt x="92" y="100"/>
                    </a:lnTo>
                    <a:lnTo>
                      <a:pt x="82" y="100"/>
                    </a:lnTo>
                    <a:lnTo>
                      <a:pt x="82" y="100"/>
                    </a:lnTo>
                    <a:lnTo>
                      <a:pt x="74" y="100"/>
                    </a:lnTo>
                    <a:lnTo>
                      <a:pt x="66" y="104"/>
                    </a:lnTo>
                    <a:lnTo>
                      <a:pt x="44" y="114"/>
                    </a:lnTo>
                    <a:lnTo>
                      <a:pt x="44" y="192"/>
                    </a:lnTo>
                    <a:close/>
                  </a:path>
                </a:pathLst>
              </a:custGeom>
              <a:solidFill>
                <a:srgbClr val="E11E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6CAA590-BA19-404D-A586-F15F2C899A29}"/>
                </a:ext>
              </a:extLst>
            </p:cNvPr>
            <p:cNvGrpSpPr/>
            <p:nvPr/>
          </p:nvGrpSpPr>
          <p:grpSpPr>
            <a:xfrm>
              <a:off x="609600" y="2309734"/>
              <a:ext cx="7855977" cy="662066"/>
              <a:chOff x="609600" y="2309734"/>
              <a:chExt cx="7855977" cy="662066"/>
            </a:xfrm>
          </p:grpSpPr>
          <p:sp>
            <p:nvSpPr>
              <p:cNvPr id="22" name="Freeform 1100">
                <a:extLst>
                  <a:ext uri="{FF2B5EF4-FFF2-40B4-BE49-F238E27FC236}">
                    <a16:creationId xmlns:a16="http://schemas.microsoft.com/office/drawing/2014/main" id="{D90C6771-B21C-5147-8F1F-DE94B3F457B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09600" y="2347210"/>
                <a:ext cx="174855" cy="462197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0" y="74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4" y="70"/>
                  </a:cxn>
                  <a:cxn ang="0">
                    <a:pos x="8" y="68"/>
                  </a:cxn>
                  <a:cxn ang="0">
                    <a:pos x="8" y="66"/>
                  </a:cxn>
                  <a:cxn ang="0">
                    <a:pos x="8" y="62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8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2"/>
                  </a:cxn>
                  <a:cxn ang="0">
                    <a:pos x="28" y="2"/>
                  </a:cxn>
                  <a:cxn ang="0">
                    <a:pos x="24" y="4"/>
                  </a:cxn>
                  <a:cxn ang="0">
                    <a:pos x="20" y="4"/>
                  </a:cxn>
                  <a:cxn ang="0">
                    <a:pos x="20" y="8"/>
                  </a:cxn>
                  <a:cxn ang="0">
                    <a:pos x="18" y="12"/>
                  </a:cxn>
                  <a:cxn ang="0">
                    <a:pos x="18" y="62"/>
                  </a:cxn>
                  <a:cxn ang="0">
                    <a:pos x="18" y="62"/>
                  </a:cxn>
                  <a:cxn ang="0">
                    <a:pos x="20" y="66"/>
                  </a:cxn>
                  <a:cxn ang="0">
                    <a:pos x="20" y="70"/>
                  </a:cxn>
                  <a:cxn ang="0">
                    <a:pos x="24" y="70"/>
                  </a:cxn>
                  <a:cxn ang="0">
                    <a:pos x="28" y="72"/>
                  </a:cxn>
                  <a:cxn ang="0">
                    <a:pos x="28" y="74"/>
                  </a:cxn>
                </a:cxnLst>
                <a:rect l="0" t="0" r="r" b="b"/>
                <a:pathLst>
                  <a:path w="28" h="74">
                    <a:moveTo>
                      <a:pt x="28" y="74"/>
                    </a:moveTo>
                    <a:lnTo>
                      <a:pt x="0" y="74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4" y="70"/>
                    </a:lnTo>
                    <a:lnTo>
                      <a:pt x="8" y="68"/>
                    </a:lnTo>
                    <a:lnTo>
                      <a:pt x="8" y="66"/>
                    </a:lnTo>
                    <a:lnTo>
                      <a:pt x="8" y="6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4" y="4"/>
                    </a:lnTo>
                    <a:lnTo>
                      <a:pt x="20" y="4"/>
                    </a:lnTo>
                    <a:lnTo>
                      <a:pt x="20" y="8"/>
                    </a:lnTo>
                    <a:lnTo>
                      <a:pt x="18" y="12"/>
                    </a:lnTo>
                    <a:lnTo>
                      <a:pt x="18" y="62"/>
                    </a:lnTo>
                    <a:lnTo>
                      <a:pt x="18" y="62"/>
                    </a:lnTo>
                    <a:lnTo>
                      <a:pt x="20" y="66"/>
                    </a:lnTo>
                    <a:lnTo>
                      <a:pt x="20" y="70"/>
                    </a:lnTo>
                    <a:lnTo>
                      <a:pt x="24" y="70"/>
                    </a:lnTo>
                    <a:lnTo>
                      <a:pt x="28" y="72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101">
                <a:extLst>
                  <a:ext uri="{FF2B5EF4-FFF2-40B4-BE49-F238E27FC236}">
                    <a16:creationId xmlns:a16="http://schemas.microsoft.com/office/drawing/2014/main" id="{0B9EAAD4-E432-C647-B491-D5572225544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46903" y="2509603"/>
                <a:ext cx="349710" cy="299803"/>
              </a:xfrm>
              <a:custGeom>
                <a:avLst/>
                <a:gdLst/>
                <a:ahLst/>
                <a:cxnLst>
                  <a:cxn ang="0">
                    <a:pos x="16" y="38"/>
                  </a:cxn>
                  <a:cxn ang="0">
                    <a:pos x="16" y="38"/>
                  </a:cxn>
                  <a:cxn ang="0">
                    <a:pos x="16" y="42"/>
                  </a:cxn>
                  <a:cxn ang="0">
                    <a:pos x="16" y="44"/>
                  </a:cxn>
                  <a:cxn ang="0">
                    <a:pos x="20" y="44"/>
                  </a:cxn>
                  <a:cxn ang="0">
                    <a:pos x="24" y="46"/>
                  </a:cxn>
                  <a:cxn ang="0">
                    <a:pos x="24" y="48"/>
                  </a:cxn>
                  <a:cxn ang="0">
                    <a:pos x="0" y="48"/>
                  </a:cxn>
                  <a:cxn ang="0">
                    <a:pos x="0" y="46"/>
                  </a:cxn>
                  <a:cxn ang="0">
                    <a:pos x="0" y="46"/>
                  </a:cxn>
                  <a:cxn ang="0">
                    <a:pos x="2" y="44"/>
                  </a:cxn>
                  <a:cxn ang="0">
                    <a:pos x="6" y="44"/>
                  </a:cxn>
                  <a:cxn ang="0">
                    <a:pos x="8" y="38"/>
                  </a:cxn>
                  <a:cxn ang="0">
                    <a:pos x="8" y="14"/>
                  </a:cxn>
                  <a:cxn ang="0">
                    <a:pos x="8" y="14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26" y="2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40" y="0"/>
                  </a:cxn>
                  <a:cxn ang="0">
                    <a:pos x="44" y="4"/>
                  </a:cxn>
                  <a:cxn ang="0">
                    <a:pos x="48" y="10"/>
                  </a:cxn>
                  <a:cxn ang="0">
                    <a:pos x="48" y="18"/>
                  </a:cxn>
                  <a:cxn ang="0">
                    <a:pos x="48" y="18"/>
                  </a:cxn>
                  <a:cxn ang="0">
                    <a:pos x="46" y="40"/>
                  </a:cxn>
                  <a:cxn ang="0">
                    <a:pos x="46" y="40"/>
                  </a:cxn>
                  <a:cxn ang="0">
                    <a:pos x="48" y="44"/>
                  </a:cxn>
                  <a:cxn ang="0">
                    <a:pos x="54" y="46"/>
                  </a:cxn>
                  <a:cxn ang="0">
                    <a:pos x="56" y="46"/>
                  </a:cxn>
                  <a:cxn ang="0">
                    <a:pos x="56" y="48"/>
                  </a:cxn>
                  <a:cxn ang="0">
                    <a:pos x="30" y="48"/>
                  </a:cxn>
                  <a:cxn ang="0">
                    <a:pos x="30" y="46"/>
                  </a:cxn>
                  <a:cxn ang="0">
                    <a:pos x="30" y="46"/>
                  </a:cxn>
                  <a:cxn ang="0">
                    <a:pos x="36" y="44"/>
                  </a:cxn>
                  <a:cxn ang="0">
                    <a:pos x="38" y="42"/>
                  </a:cxn>
                  <a:cxn ang="0">
                    <a:pos x="38" y="42"/>
                  </a:cxn>
                  <a:cxn ang="0">
                    <a:pos x="38" y="40"/>
                  </a:cxn>
                  <a:cxn ang="0">
                    <a:pos x="40" y="34"/>
                  </a:cxn>
                  <a:cxn ang="0">
                    <a:pos x="40" y="16"/>
                  </a:cxn>
                  <a:cxn ang="0">
                    <a:pos x="40" y="16"/>
                  </a:cxn>
                  <a:cxn ang="0">
                    <a:pos x="40" y="10"/>
                  </a:cxn>
                  <a:cxn ang="0">
                    <a:pos x="38" y="6"/>
                  </a:cxn>
                  <a:cxn ang="0">
                    <a:pos x="34" y="4"/>
                  </a:cxn>
                  <a:cxn ang="0">
                    <a:pos x="30" y="4"/>
                  </a:cxn>
                  <a:cxn ang="0">
                    <a:pos x="30" y="4"/>
                  </a:cxn>
                  <a:cxn ang="0">
                    <a:pos x="24" y="6"/>
                  </a:cxn>
                  <a:cxn ang="0">
                    <a:pos x="16" y="12"/>
                  </a:cxn>
                  <a:cxn ang="0">
                    <a:pos x="16" y="38"/>
                  </a:cxn>
                </a:cxnLst>
                <a:rect l="0" t="0" r="r" b="b"/>
                <a:pathLst>
                  <a:path w="56" h="48">
                    <a:moveTo>
                      <a:pt x="16" y="38"/>
                    </a:moveTo>
                    <a:lnTo>
                      <a:pt x="16" y="38"/>
                    </a:lnTo>
                    <a:lnTo>
                      <a:pt x="16" y="42"/>
                    </a:lnTo>
                    <a:lnTo>
                      <a:pt x="16" y="44"/>
                    </a:lnTo>
                    <a:lnTo>
                      <a:pt x="20" y="44"/>
                    </a:lnTo>
                    <a:lnTo>
                      <a:pt x="24" y="46"/>
                    </a:lnTo>
                    <a:lnTo>
                      <a:pt x="24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44"/>
                    </a:lnTo>
                    <a:lnTo>
                      <a:pt x="6" y="44"/>
                    </a:lnTo>
                    <a:lnTo>
                      <a:pt x="8" y="38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4" y="4"/>
                    </a:lnTo>
                    <a:lnTo>
                      <a:pt x="48" y="10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6" y="40"/>
                    </a:lnTo>
                    <a:lnTo>
                      <a:pt x="46" y="40"/>
                    </a:lnTo>
                    <a:lnTo>
                      <a:pt x="48" y="44"/>
                    </a:lnTo>
                    <a:lnTo>
                      <a:pt x="54" y="46"/>
                    </a:lnTo>
                    <a:lnTo>
                      <a:pt x="56" y="46"/>
                    </a:lnTo>
                    <a:lnTo>
                      <a:pt x="56" y="48"/>
                    </a:lnTo>
                    <a:lnTo>
                      <a:pt x="30" y="48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6" y="44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8" y="40"/>
                    </a:lnTo>
                    <a:lnTo>
                      <a:pt x="40" y="34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0"/>
                    </a:lnTo>
                    <a:lnTo>
                      <a:pt x="38" y="6"/>
                    </a:lnTo>
                    <a:lnTo>
                      <a:pt x="34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24" y="6"/>
                    </a:lnTo>
                    <a:lnTo>
                      <a:pt x="16" y="12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102">
                <a:extLst>
                  <a:ext uri="{FF2B5EF4-FFF2-40B4-BE49-F238E27FC236}">
                    <a16:creationId xmlns:a16="http://schemas.microsoft.com/office/drawing/2014/main" id="{30E81A7D-F00D-0B4A-9A0D-D34494997F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234081" y="2447144"/>
                <a:ext cx="187344" cy="362262"/>
              </a:xfrm>
              <a:custGeom>
                <a:avLst/>
                <a:gdLst/>
                <a:ahLst/>
                <a:cxnLst>
                  <a:cxn ang="0">
                    <a:pos x="30" y="12"/>
                  </a:cxn>
                  <a:cxn ang="0">
                    <a:pos x="28" y="16"/>
                  </a:cxn>
                  <a:cxn ang="0">
                    <a:pos x="12" y="16"/>
                  </a:cxn>
                  <a:cxn ang="0">
                    <a:pos x="12" y="44"/>
                  </a:cxn>
                  <a:cxn ang="0">
                    <a:pos x="12" y="44"/>
                  </a:cxn>
                  <a:cxn ang="0">
                    <a:pos x="14" y="48"/>
                  </a:cxn>
                  <a:cxn ang="0">
                    <a:pos x="16" y="52"/>
                  </a:cxn>
                  <a:cxn ang="0">
                    <a:pos x="20" y="54"/>
                  </a:cxn>
                  <a:cxn ang="0">
                    <a:pos x="20" y="54"/>
                  </a:cxn>
                  <a:cxn ang="0">
                    <a:pos x="24" y="52"/>
                  </a:cxn>
                  <a:cxn ang="0">
                    <a:pos x="28" y="48"/>
                  </a:cxn>
                  <a:cxn ang="0">
                    <a:pos x="30" y="50"/>
                  </a:cxn>
                  <a:cxn ang="0">
                    <a:pos x="30" y="50"/>
                  </a:cxn>
                  <a:cxn ang="0">
                    <a:pos x="24" y="56"/>
                  </a:cxn>
                  <a:cxn ang="0">
                    <a:pos x="20" y="58"/>
                  </a:cxn>
                  <a:cxn ang="0">
                    <a:pos x="16" y="58"/>
                  </a:cxn>
                  <a:cxn ang="0">
                    <a:pos x="16" y="58"/>
                  </a:cxn>
                  <a:cxn ang="0">
                    <a:pos x="12" y="58"/>
                  </a:cxn>
                  <a:cxn ang="0">
                    <a:pos x="8" y="54"/>
                  </a:cxn>
                  <a:cxn ang="0">
                    <a:pos x="6" y="50"/>
                  </a:cxn>
                  <a:cxn ang="0">
                    <a:pos x="4" y="46"/>
                  </a:cxn>
                  <a:cxn ang="0">
                    <a:pos x="4" y="16"/>
                  </a:cxn>
                  <a:cxn ang="0">
                    <a:pos x="0" y="16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10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30" y="12"/>
                  </a:cxn>
                </a:cxnLst>
                <a:rect l="0" t="0" r="r" b="b"/>
                <a:pathLst>
                  <a:path w="30" h="58">
                    <a:moveTo>
                      <a:pt x="30" y="12"/>
                    </a:moveTo>
                    <a:lnTo>
                      <a:pt x="28" y="16"/>
                    </a:lnTo>
                    <a:lnTo>
                      <a:pt x="12" y="16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4" y="48"/>
                    </a:lnTo>
                    <a:lnTo>
                      <a:pt x="16" y="52"/>
                    </a:lnTo>
                    <a:lnTo>
                      <a:pt x="20" y="54"/>
                    </a:lnTo>
                    <a:lnTo>
                      <a:pt x="20" y="54"/>
                    </a:lnTo>
                    <a:lnTo>
                      <a:pt x="24" y="52"/>
                    </a:lnTo>
                    <a:lnTo>
                      <a:pt x="28" y="48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24" y="56"/>
                    </a:lnTo>
                    <a:lnTo>
                      <a:pt x="20" y="58"/>
                    </a:lnTo>
                    <a:lnTo>
                      <a:pt x="16" y="58"/>
                    </a:lnTo>
                    <a:lnTo>
                      <a:pt x="16" y="58"/>
                    </a:lnTo>
                    <a:lnTo>
                      <a:pt x="12" y="58"/>
                    </a:lnTo>
                    <a:lnTo>
                      <a:pt x="8" y="54"/>
                    </a:lnTo>
                    <a:lnTo>
                      <a:pt x="6" y="50"/>
                    </a:lnTo>
                    <a:lnTo>
                      <a:pt x="4" y="46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6" y="8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3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03">
                <a:extLst>
                  <a:ext uri="{FF2B5EF4-FFF2-40B4-BE49-F238E27FC236}">
                    <a16:creationId xmlns:a16="http://schemas.microsoft.com/office/drawing/2014/main" id="{8CFF0C7E-4E46-2F40-8041-BFCC79EF25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58895" y="2509603"/>
                <a:ext cx="262282" cy="299803"/>
              </a:xfrm>
              <a:custGeom>
                <a:avLst/>
                <a:gdLst/>
                <a:ahLst/>
                <a:cxnLst>
                  <a:cxn ang="0">
                    <a:pos x="22" y="18"/>
                  </a:cxn>
                  <a:cxn ang="0">
                    <a:pos x="8" y="18"/>
                  </a:cxn>
                  <a:cxn ang="0">
                    <a:pos x="8" y="18"/>
                  </a:cxn>
                  <a:cxn ang="0">
                    <a:pos x="8" y="22"/>
                  </a:cxn>
                  <a:cxn ang="0">
                    <a:pos x="8" y="22"/>
                  </a:cxn>
                  <a:cxn ang="0">
                    <a:pos x="10" y="30"/>
                  </a:cxn>
                  <a:cxn ang="0">
                    <a:pos x="14" y="38"/>
                  </a:cxn>
                  <a:cxn ang="0">
                    <a:pos x="18" y="42"/>
                  </a:cxn>
                  <a:cxn ang="0">
                    <a:pos x="26" y="42"/>
                  </a:cxn>
                  <a:cxn ang="0">
                    <a:pos x="26" y="42"/>
                  </a:cxn>
                  <a:cxn ang="0">
                    <a:pos x="34" y="42"/>
                  </a:cxn>
                  <a:cxn ang="0">
                    <a:pos x="40" y="36"/>
                  </a:cxn>
                  <a:cxn ang="0">
                    <a:pos x="42" y="36"/>
                  </a:cxn>
                  <a:cxn ang="0">
                    <a:pos x="42" y="36"/>
                  </a:cxn>
                  <a:cxn ang="0">
                    <a:pos x="32" y="46"/>
                  </a:cxn>
                  <a:cxn ang="0">
                    <a:pos x="28" y="48"/>
                  </a:cxn>
                  <a:cxn ang="0">
                    <a:pos x="20" y="48"/>
                  </a:cxn>
                  <a:cxn ang="0">
                    <a:pos x="20" y="48"/>
                  </a:cxn>
                  <a:cxn ang="0">
                    <a:pos x="12" y="48"/>
                  </a:cxn>
                  <a:cxn ang="0">
                    <a:pos x="6" y="42"/>
                  </a:cxn>
                  <a:cxn ang="0">
                    <a:pos x="2" y="3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" y="16"/>
                  </a:cxn>
                  <a:cxn ang="0">
                    <a:pos x="6" y="8"/>
                  </a:cxn>
                  <a:cxn ang="0">
                    <a:pos x="14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32" y="2"/>
                  </a:cxn>
                  <a:cxn ang="0">
                    <a:pos x="38" y="6"/>
                  </a:cxn>
                  <a:cxn ang="0">
                    <a:pos x="42" y="14"/>
                  </a:cxn>
                  <a:cxn ang="0">
                    <a:pos x="42" y="18"/>
                  </a:cxn>
                  <a:cxn ang="0">
                    <a:pos x="22" y="18"/>
                  </a:cxn>
                  <a:cxn ang="0">
                    <a:pos x="22" y="14"/>
                  </a:cxn>
                  <a:cxn ang="0">
                    <a:pos x="32" y="14"/>
                  </a:cxn>
                  <a:cxn ang="0">
                    <a:pos x="32" y="14"/>
                  </a:cxn>
                  <a:cxn ang="0">
                    <a:pos x="32" y="10"/>
                  </a:cxn>
                  <a:cxn ang="0">
                    <a:pos x="28" y="6"/>
                  </a:cxn>
                  <a:cxn ang="0">
                    <a:pos x="26" y="2"/>
                  </a:cxn>
                  <a:cxn ang="0">
                    <a:pos x="22" y="2"/>
                  </a:cxn>
                  <a:cxn ang="0">
                    <a:pos x="22" y="2"/>
                  </a:cxn>
                  <a:cxn ang="0">
                    <a:pos x="18" y="2"/>
                  </a:cxn>
                  <a:cxn ang="0">
                    <a:pos x="14" y="4"/>
                  </a:cxn>
                  <a:cxn ang="0">
                    <a:pos x="12" y="8"/>
                  </a:cxn>
                  <a:cxn ang="0">
                    <a:pos x="8" y="14"/>
                  </a:cxn>
                  <a:cxn ang="0">
                    <a:pos x="22" y="14"/>
                  </a:cxn>
                  <a:cxn ang="0">
                    <a:pos x="22" y="18"/>
                  </a:cxn>
                </a:cxnLst>
                <a:rect l="0" t="0" r="r" b="b"/>
                <a:pathLst>
                  <a:path w="42" h="48">
                    <a:moveTo>
                      <a:pt x="22" y="18"/>
                    </a:moveTo>
                    <a:lnTo>
                      <a:pt x="8" y="18"/>
                    </a:lnTo>
                    <a:lnTo>
                      <a:pt x="8" y="18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0" y="30"/>
                    </a:lnTo>
                    <a:lnTo>
                      <a:pt x="14" y="38"/>
                    </a:lnTo>
                    <a:lnTo>
                      <a:pt x="18" y="42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34" y="42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32" y="46"/>
                    </a:lnTo>
                    <a:lnTo>
                      <a:pt x="28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12" y="48"/>
                    </a:lnTo>
                    <a:lnTo>
                      <a:pt x="6" y="42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6"/>
                    </a:lnTo>
                    <a:lnTo>
                      <a:pt x="6" y="8"/>
                    </a:lnTo>
                    <a:lnTo>
                      <a:pt x="14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2" y="2"/>
                    </a:lnTo>
                    <a:lnTo>
                      <a:pt x="38" y="6"/>
                    </a:lnTo>
                    <a:lnTo>
                      <a:pt x="42" y="14"/>
                    </a:lnTo>
                    <a:lnTo>
                      <a:pt x="42" y="18"/>
                    </a:lnTo>
                    <a:lnTo>
                      <a:pt x="22" y="18"/>
                    </a:lnTo>
                    <a:lnTo>
                      <a:pt x="22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0"/>
                    </a:lnTo>
                    <a:lnTo>
                      <a:pt x="28" y="6"/>
                    </a:lnTo>
                    <a:lnTo>
                      <a:pt x="26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4" y="4"/>
                    </a:lnTo>
                    <a:lnTo>
                      <a:pt x="12" y="8"/>
                    </a:lnTo>
                    <a:lnTo>
                      <a:pt x="8" y="14"/>
                    </a:lnTo>
                    <a:lnTo>
                      <a:pt x="22" y="14"/>
                    </a:lnTo>
                    <a:lnTo>
                      <a:pt x="22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104">
                <a:extLst>
                  <a:ext uri="{FF2B5EF4-FFF2-40B4-BE49-F238E27FC236}">
                    <a16:creationId xmlns:a16="http://schemas.microsoft.com/office/drawing/2014/main" id="{50156636-DB7A-8B4B-8E99-992D6213C67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71136" y="2509603"/>
                <a:ext cx="224813" cy="299803"/>
              </a:xfrm>
              <a:custGeom>
                <a:avLst/>
                <a:gdLst/>
                <a:ahLst/>
                <a:cxnLst>
                  <a:cxn ang="0">
                    <a:pos x="16" y="38"/>
                  </a:cxn>
                  <a:cxn ang="0">
                    <a:pos x="16" y="38"/>
                  </a:cxn>
                  <a:cxn ang="0">
                    <a:pos x="16" y="42"/>
                  </a:cxn>
                  <a:cxn ang="0">
                    <a:pos x="18" y="44"/>
                  </a:cxn>
                  <a:cxn ang="0">
                    <a:pos x="24" y="46"/>
                  </a:cxn>
                  <a:cxn ang="0">
                    <a:pos x="28" y="46"/>
                  </a:cxn>
                  <a:cxn ang="0">
                    <a:pos x="28" y="48"/>
                  </a:cxn>
                  <a:cxn ang="0">
                    <a:pos x="0" y="48"/>
                  </a:cxn>
                  <a:cxn ang="0">
                    <a:pos x="0" y="46"/>
                  </a:cxn>
                  <a:cxn ang="0">
                    <a:pos x="0" y="46"/>
                  </a:cxn>
                  <a:cxn ang="0">
                    <a:pos x="4" y="44"/>
                  </a:cxn>
                  <a:cxn ang="0">
                    <a:pos x="6" y="44"/>
                  </a:cxn>
                  <a:cxn ang="0">
                    <a:pos x="8" y="40"/>
                  </a:cxn>
                  <a:cxn ang="0">
                    <a:pos x="8" y="36"/>
                  </a:cxn>
                  <a:cxn ang="0">
                    <a:pos x="8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22" y="2"/>
                  </a:cxn>
                  <a:cxn ang="0">
                    <a:pos x="24" y="0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36" y="4"/>
                  </a:cxn>
                  <a:cxn ang="0">
                    <a:pos x="34" y="10"/>
                  </a:cxn>
                  <a:cxn ang="0">
                    <a:pos x="34" y="10"/>
                  </a:cxn>
                  <a:cxn ang="0">
                    <a:pos x="28" y="8"/>
                  </a:cxn>
                  <a:cxn ang="0">
                    <a:pos x="28" y="8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20" y="10"/>
                  </a:cxn>
                  <a:cxn ang="0">
                    <a:pos x="16" y="16"/>
                  </a:cxn>
                  <a:cxn ang="0">
                    <a:pos x="16" y="38"/>
                  </a:cxn>
                </a:cxnLst>
                <a:rect l="0" t="0" r="r" b="b"/>
                <a:pathLst>
                  <a:path w="36" h="48">
                    <a:moveTo>
                      <a:pt x="16" y="38"/>
                    </a:moveTo>
                    <a:lnTo>
                      <a:pt x="16" y="38"/>
                    </a:lnTo>
                    <a:lnTo>
                      <a:pt x="16" y="42"/>
                    </a:lnTo>
                    <a:lnTo>
                      <a:pt x="18" y="44"/>
                    </a:lnTo>
                    <a:lnTo>
                      <a:pt x="24" y="46"/>
                    </a:lnTo>
                    <a:lnTo>
                      <a:pt x="28" y="46"/>
                    </a:lnTo>
                    <a:lnTo>
                      <a:pt x="28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8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2" y="2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6" y="4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105">
                <a:extLst>
                  <a:ext uri="{FF2B5EF4-FFF2-40B4-BE49-F238E27FC236}">
                    <a16:creationId xmlns:a16="http://schemas.microsoft.com/office/drawing/2014/main" id="{C598A5A0-41C2-BF48-B788-252ECEF093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45907" y="2509603"/>
                <a:ext cx="349710" cy="299803"/>
              </a:xfrm>
              <a:custGeom>
                <a:avLst/>
                <a:gdLst/>
                <a:ahLst/>
                <a:cxnLst>
                  <a:cxn ang="0">
                    <a:pos x="16" y="38"/>
                  </a:cxn>
                  <a:cxn ang="0">
                    <a:pos x="16" y="38"/>
                  </a:cxn>
                  <a:cxn ang="0">
                    <a:pos x="16" y="42"/>
                  </a:cxn>
                  <a:cxn ang="0">
                    <a:pos x="18" y="44"/>
                  </a:cxn>
                  <a:cxn ang="0">
                    <a:pos x="20" y="44"/>
                  </a:cxn>
                  <a:cxn ang="0">
                    <a:pos x="24" y="46"/>
                  </a:cxn>
                  <a:cxn ang="0">
                    <a:pos x="24" y="48"/>
                  </a:cxn>
                  <a:cxn ang="0">
                    <a:pos x="0" y="48"/>
                  </a:cxn>
                  <a:cxn ang="0">
                    <a:pos x="0" y="46"/>
                  </a:cxn>
                  <a:cxn ang="0">
                    <a:pos x="0" y="46"/>
                  </a:cxn>
                  <a:cxn ang="0">
                    <a:pos x="4" y="44"/>
                  </a:cxn>
                  <a:cxn ang="0">
                    <a:pos x="6" y="44"/>
                  </a:cxn>
                  <a:cxn ang="0">
                    <a:pos x="8" y="38"/>
                  </a:cxn>
                  <a:cxn ang="0">
                    <a:pos x="8" y="14"/>
                  </a:cxn>
                  <a:cxn ang="0">
                    <a:pos x="8" y="14"/>
                  </a:cxn>
                  <a:cxn ang="0">
                    <a:pos x="8" y="8"/>
                  </a:cxn>
                  <a:cxn ang="0">
                    <a:pos x="4" y="8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26" y="2"/>
                  </a:cxn>
                  <a:cxn ang="0">
                    <a:pos x="32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42" y="0"/>
                  </a:cxn>
                  <a:cxn ang="0">
                    <a:pos x="46" y="4"/>
                  </a:cxn>
                  <a:cxn ang="0">
                    <a:pos x="48" y="10"/>
                  </a:cxn>
                  <a:cxn ang="0">
                    <a:pos x="48" y="18"/>
                  </a:cxn>
                  <a:cxn ang="0">
                    <a:pos x="48" y="18"/>
                  </a:cxn>
                  <a:cxn ang="0">
                    <a:pos x="48" y="40"/>
                  </a:cxn>
                  <a:cxn ang="0">
                    <a:pos x="48" y="40"/>
                  </a:cxn>
                  <a:cxn ang="0">
                    <a:pos x="48" y="44"/>
                  </a:cxn>
                  <a:cxn ang="0">
                    <a:pos x="54" y="46"/>
                  </a:cxn>
                  <a:cxn ang="0">
                    <a:pos x="56" y="46"/>
                  </a:cxn>
                  <a:cxn ang="0">
                    <a:pos x="56" y="48"/>
                  </a:cxn>
                  <a:cxn ang="0">
                    <a:pos x="32" y="48"/>
                  </a:cxn>
                  <a:cxn ang="0">
                    <a:pos x="32" y="46"/>
                  </a:cxn>
                  <a:cxn ang="0">
                    <a:pos x="32" y="46"/>
                  </a:cxn>
                  <a:cxn ang="0">
                    <a:pos x="36" y="44"/>
                  </a:cxn>
                  <a:cxn ang="0">
                    <a:pos x="38" y="42"/>
                  </a:cxn>
                  <a:cxn ang="0">
                    <a:pos x="38" y="42"/>
                  </a:cxn>
                  <a:cxn ang="0">
                    <a:pos x="40" y="40"/>
                  </a:cxn>
                  <a:cxn ang="0">
                    <a:pos x="40" y="34"/>
                  </a:cxn>
                  <a:cxn ang="0">
                    <a:pos x="40" y="16"/>
                  </a:cxn>
                  <a:cxn ang="0">
                    <a:pos x="40" y="16"/>
                  </a:cxn>
                  <a:cxn ang="0">
                    <a:pos x="40" y="10"/>
                  </a:cxn>
                  <a:cxn ang="0">
                    <a:pos x="38" y="6"/>
                  </a:cxn>
                  <a:cxn ang="0">
                    <a:pos x="34" y="4"/>
                  </a:cxn>
                  <a:cxn ang="0">
                    <a:pos x="32" y="4"/>
                  </a:cxn>
                  <a:cxn ang="0">
                    <a:pos x="32" y="4"/>
                  </a:cxn>
                  <a:cxn ang="0">
                    <a:pos x="24" y="6"/>
                  </a:cxn>
                  <a:cxn ang="0">
                    <a:pos x="16" y="12"/>
                  </a:cxn>
                  <a:cxn ang="0">
                    <a:pos x="16" y="38"/>
                  </a:cxn>
                </a:cxnLst>
                <a:rect l="0" t="0" r="r" b="b"/>
                <a:pathLst>
                  <a:path w="56" h="48">
                    <a:moveTo>
                      <a:pt x="16" y="38"/>
                    </a:moveTo>
                    <a:lnTo>
                      <a:pt x="16" y="38"/>
                    </a:lnTo>
                    <a:lnTo>
                      <a:pt x="16" y="42"/>
                    </a:lnTo>
                    <a:lnTo>
                      <a:pt x="18" y="44"/>
                    </a:lnTo>
                    <a:lnTo>
                      <a:pt x="20" y="44"/>
                    </a:lnTo>
                    <a:lnTo>
                      <a:pt x="24" y="46"/>
                    </a:lnTo>
                    <a:lnTo>
                      <a:pt x="24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8" y="38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6" y="4"/>
                    </a:lnTo>
                    <a:lnTo>
                      <a:pt x="48" y="10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8" y="44"/>
                    </a:lnTo>
                    <a:lnTo>
                      <a:pt x="54" y="46"/>
                    </a:lnTo>
                    <a:lnTo>
                      <a:pt x="56" y="46"/>
                    </a:lnTo>
                    <a:lnTo>
                      <a:pt x="56" y="48"/>
                    </a:lnTo>
                    <a:lnTo>
                      <a:pt x="32" y="48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6" y="44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40" y="40"/>
                    </a:lnTo>
                    <a:lnTo>
                      <a:pt x="40" y="34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0"/>
                    </a:lnTo>
                    <a:lnTo>
                      <a:pt x="38" y="6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6" y="12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106">
                <a:extLst>
                  <a:ext uri="{FF2B5EF4-FFF2-40B4-BE49-F238E27FC236}">
                    <a16:creationId xmlns:a16="http://schemas.microsoft.com/office/drawing/2014/main" id="{E75DE9EB-D5F8-F948-95D4-FFB5D0DE70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33086" y="2509603"/>
                <a:ext cx="262282" cy="299803"/>
              </a:xfrm>
              <a:custGeom>
                <a:avLst/>
                <a:gdLst/>
                <a:ahLst/>
                <a:cxnLst>
                  <a:cxn ang="0">
                    <a:pos x="26" y="14"/>
                  </a:cxn>
                  <a:cxn ang="0">
                    <a:pos x="24" y="6"/>
                  </a:cxn>
                  <a:cxn ang="0">
                    <a:pos x="20" y="4"/>
                  </a:cxn>
                  <a:cxn ang="0">
                    <a:pos x="16" y="4"/>
                  </a:cxn>
                  <a:cxn ang="0">
                    <a:pos x="10" y="8"/>
                  </a:cxn>
                  <a:cxn ang="0">
                    <a:pos x="10" y="12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8" y="6"/>
                  </a:cxn>
                  <a:cxn ang="0">
                    <a:pos x="18" y="0"/>
                  </a:cxn>
                  <a:cxn ang="0">
                    <a:pos x="26" y="2"/>
                  </a:cxn>
                  <a:cxn ang="0">
                    <a:pos x="32" y="6"/>
                  </a:cxn>
                  <a:cxn ang="0">
                    <a:pos x="32" y="16"/>
                  </a:cxn>
                  <a:cxn ang="0">
                    <a:pos x="32" y="32"/>
                  </a:cxn>
                  <a:cxn ang="0">
                    <a:pos x="34" y="42"/>
                  </a:cxn>
                  <a:cxn ang="0">
                    <a:pos x="36" y="44"/>
                  </a:cxn>
                  <a:cxn ang="0">
                    <a:pos x="42" y="40"/>
                  </a:cxn>
                  <a:cxn ang="0">
                    <a:pos x="42" y="42"/>
                  </a:cxn>
                  <a:cxn ang="0">
                    <a:pos x="30" y="48"/>
                  </a:cxn>
                  <a:cxn ang="0">
                    <a:pos x="28" y="48"/>
                  </a:cxn>
                  <a:cxn ang="0">
                    <a:pos x="26" y="42"/>
                  </a:cxn>
                  <a:cxn ang="0">
                    <a:pos x="16" y="48"/>
                  </a:cxn>
                  <a:cxn ang="0">
                    <a:pos x="12" y="48"/>
                  </a:cxn>
                  <a:cxn ang="0">
                    <a:pos x="4" y="46"/>
                  </a:cxn>
                  <a:cxn ang="0">
                    <a:pos x="0" y="40"/>
                  </a:cxn>
                  <a:cxn ang="0">
                    <a:pos x="2" y="34"/>
                  </a:cxn>
                  <a:cxn ang="0">
                    <a:pos x="14" y="28"/>
                  </a:cxn>
                  <a:cxn ang="0">
                    <a:pos x="26" y="24"/>
                  </a:cxn>
                  <a:cxn ang="0">
                    <a:pos x="26" y="26"/>
                  </a:cxn>
                  <a:cxn ang="0">
                    <a:pos x="18" y="28"/>
                  </a:cxn>
                  <a:cxn ang="0">
                    <a:pos x="8" y="34"/>
                  </a:cxn>
                  <a:cxn ang="0">
                    <a:pos x="8" y="38"/>
                  </a:cxn>
                  <a:cxn ang="0">
                    <a:pos x="10" y="42"/>
                  </a:cxn>
                  <a:cxn ang="0">
                    <a:pos x="16" y="44"/>
                  </a:cxn>
                  <a:cxn ang="0">
                    <a:pos x="26" y="40"/>
                  </a:cxn>
                </a:cxnLst>
                <a:rect l="0" t="0" r="r" b="b"/>
                <a:pathLst>
                  <a:path w="42" h="48">
                    <a:moveTo>
                      <a:pt x="26" y="14"/>
                    </a:moveTo>
                    <a:lnTo>
                      <a:pt x="26" y="14"/>
                    </a:lnTo>
                    <a:lnTo>
                      <a:pt x="24" y="10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0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2" y="6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4" y="10"/>
                    </a:lnTo>
                    <a:lnTo>
                      <a:pt x="8" y="6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6" y="2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2" y="10"/>
                    </a:lnTo>
                    <a:lnTo>
                      <a:pt x="32" y="16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8" y="42"/>
                    </a:lnTo>
                    <a:lnTo>
                      <a:pt x="42" y="40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28" y="48"/>
                    </a:lnTo>
                    <a:lnTo>
                      <a:pt x="26" y="46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16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8" y="48"/>
                    </a:lnTo>
                    <a:lnTo>
                      <a:pt x="4" y="46"/>
                    </a:lnTo>
                    <a:lnTo>
                      <a:pt x="2" y="44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34"/>
                    </a:lnTo>
                    <a:lnTo>
                      <a:pt x="4" y="32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26" y="24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0" y="32"/>
                    </a:lnTo>
                    <a:lnTo>
                      <a:pt x="8" y="34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40"/>
                    </a:lnTo>
                    <a:lnTo>
                      <a:pt x="10" y="42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8" y="44"/>
                    </a:lnTo>
                    <a:lnTo>
                      <a:pt x="26" y="40"/>
                    </a:ln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107">
                <a:extLst>
                  <a:ext uri="{FF2B5EF4-FFF2-40B4-BE49-F238E27FC236}">
                    <a16:creationId xmlns:a16="http://schemas.microsoft.com/office/drawing/2014/main" id="{34CCFB1B-AD7E-5440-A67F-B2EBAF63BF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32837" y="2447144"/>
                <a:ext cx="187344" cy="362262"/>
              </a:xfrm>
              <a:custGeom>
                <a:avLst/>
                <a:gdLst/>
                <a:ahLst/>
                <a:cxnLst>
                  <a:cxn ang="0">
                    <a:pos x="30" y="12"/>
                  </a:cxn>
                  <a:cxn ang="0">
                    <a:pos x="28" y="16"/>
                  </a:cxn>
                  <a:cxn ang="0">
                    <a:pos x="12" y="16"/>
                  </a:cxn>
                  <a:cxn ang="0">
                    <a:pos x="12" y="44"/>
                  </a:cxn>
                  <a:cxn ang="0">
                    <a:pos x="12" y="44"/>
                  </a:cxn>
                  <a:cxn ang="0">
                    <a:pos x="14" y="48"/>
                  </a:cxn>
                  <a:cxn ang="0">
                    <a:pos x="16" y="52"/>
                  </a:cxn>
                  <a:cxn ang="0">
                    <a:pos x="20" y="54"/>
                  </a:cxn>
                  <a:cxn ang="0">
                    <a:pos x="20" y="54"/>
                  </a:cxn>
                  <a:cxn ang="0">
                    <a:pos x="24" y="52"/>
                  </a:cxn>
                  <a:cxn ang="0">
                    <a:pos x="28" y="48"/>
                  </a:cxn>
                  <a:cxn ang="0">
                    <a:pos x="30" y="50"/>
                  </a:cxn>
                  <a:cxn ang="0">
                    <a:pos x="30" y="50"/>
                  </a:cxn>
                  <a:cxn ang="0">
                    <a:pos x="24" y="56"/>
                  </a:cxn>
                  <a:cxn ang="0">
                    <a:pos x="20" y="58"/>
                  </a:cxn>
                  <a:cxn ang="0">
                    <a:pos x="16" y="58"/>
                  </a:cxn>
                  <a:cxn ang="0">
                    <a:pos x="16" y="58"/>
                  </a:cxn>
                  <a:cxn ang="0">
                    <a:pos x="12" y="58"/>
                  </a:cxn>
                  <a:cxn ang="0">
                    <a:pos x="8" y="54"/>
                  </a:cxn>
                  <a:cxn ang="0">
                    <a:pos x="6" y="50"/>
                  </a:cxn>
                  <a:cxn ang="0">
                    <a:pos x="4" y="46"/>
                  </a:cxn>
                  <a:cxn ang="0">
                    <a:pos x="4" y="16"/>
                  </a:cxn>
                  <a:cxn ang="0">
                    <a:pos x="0" y="16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10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30" y="12"/>
                  </a:cxn>
                </a:cxnLst>
                <a:rect l="0" t="0" r="r" b="b"/>
                <a:pathLst>
                  <a:path w="30" h="58">
                    <a:moveTo>
                      <a:pt x="30" y="12"/>
                    </a:moveTo>
                    <a:lnTo>
                      <a:pt x="28" y="16"/>
                    </a:lnTo>
                    <a:lnTo>
                      <a:pt x="12" y="16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4" y="48"/>
                    </a:lnTo>
                    <a:lnTo>
                      <a:pt x="16" y="52"/>
                    </a:lnTo>
                    <a:lnTo>
                      <a:pt x="20" y="54"/>
                    </a:lnTo>
                    <a:lnTo>
                      <a:pt x="20" y="54"/>
                    </a:lnTo>
                    <a:lnTo>
                      <a:pt x="24" y="52"/>
                    </a:lnTo>
                    <a:lnTo>
                      <a:pt x="28" y="48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24" y="56"/>
                    </a:lnTo>
                    <a:lnTo>
                      <a:pt x="20" y="58"/>
                    </a:lnTo>
                    <a:lnTo>
                      <a:pt x="16" y="58"/>
                    </a:lnTo>
                    <a:lnTo>
                      <a:pt x="16" y="58"/>
                    </a:lnTo>
                    <a:lnTo>
                      <a:pt x="12" y="58"/>
                    </a:lnTo>
                    <a:lnTo>
                      <a:pt x="8" y="54"/>
                    </a:lnTo>
                    <a:lnTo>
                      <a:pt x="6" y="50"/>
                    </a:lnTo>
                    <a:lnTo>
                      <a:pt x="4" y="46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6" y="8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3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108">
                <a:extLst>
                  <a:ext uri="{FF2B5EF4-FFF2-40B4-BE49-F238E27FC236}">
                    <a16:creationId xmlns:a16="http://schemas.microsoft.com/office/drawing/2014/main" id="{53DCE823-5BD0-5C4F-941E-10C9FFB577A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32671" y="2509603"/>
                <a:ext cx="162365" cy="299803"/>
              </a:xfrm>
              <a:custGeom>
                <a:avLst/>
                <a:gdLst/>
                <a:ahLst/>
                <a:cxnLst>
                  <a:cxn ang="0">
                    <a:pos x="18" y="38"/>
                  </a:cxn>
                  <a:cxn ang="0">
                    <a:pos x="18" y="38"/>
                  </a:cxn>
                  <a:cxn ang="0">
                    <a:pos x="18" y="42"/>
                  </a:cxn>
                  <a:cxn ang="0">
                    <a:pos x="20" y="44"/>
                  </a:cxn>
                  <a:cxn ang="0">
                    <a:pos x="22" y="44"/>
                  </a:cxn>
                  <a:cxn ang="0">
                    <a:pos x="26" y="46"/>
                  </a:cxn>
                  <a:cxn ang="0">
                    <a:pos x="26" y="48"/>
                  </a:cxn>
                  <a:cxn ang="0">
                    <a:pos x="0" y="48"/>
                  </a:cxn>
                  <a:cxn ang="0">
                    <a:pos x="0" y="46"/>
                  </a:cxn>
                  <a:cxn ang="0">
                    <a:pos x="0" y="46"/>
                  </a:cxn>
                  <a:cxn ang="0">
                    <a:pos x="6" y="44"/>
                  </a:cxn>
                  <a:cxn ang="0">
                    <a:pos x="8" y="44"/>
                  </a:cxn>
                  <a:cxn ang="0">
                    <a:pos x="10" y="40"/>
                  </a:cxn>
                  <a:cxn ang="0">
                    <a:pos x="10" y="36"/>
                  </a:cxn>
                  <a:cxn ang="0">
                    <a:pos x="10" y="14"/>
                  </a:cxn>
                  <a:cxn ang="0">
                    <a:pos x="10" y="14"/>
                  </a:cxn>
                  <a:cxn ang="0">
                    <a:pos x="10" y="8"/>
                  </a:cxn>
                  <a:cxn ang="0">
                    <a:pos x="6" y="8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18" y="38"/>
                  </a:cxn>
                </a:cxnLst>
                <a:rect l="0" t="0" r="r" b="b"/>
                <a:pathLst>
                  <a:path w="26" h="48">
                    <a:moveTo>
                      <a:pt x="18" y="38"/>
                    </a:moveTo>
                    <a:lnTo>
                      <a:pt x="18" y="38"/>
                    </a:lnTo>
                    <a:lnTo>
                      <a:pt x="18" y="42"/>
                    </a:lnTo>
                    <a:lnTo>
                      <a:pt x="20" y="44"/>
                    </a:lnTo>
                    <a:lnTo>
                      <a:pt x="22" y="44"/>
                    </a:lnTo>
                    <a:lnTo>
                      <a:pt x="26" y="46"/>
                    </a:lnTo>
                    <a:lnTo>
                      <a:pt x="26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6" y="44"/>
                    </a:lnTo>
                    <a:lnTo>
                      <a:pt x="8" y="44"/>
                    </a:lnTo>
                    <a:lnTo>
                      <a:pt x="10" y="40"/>
                    </a:lnTo>
                    <a:lnTo>
                      <a:pt x="10" y="3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8"/>
                    </a:lnTo>
                    <a:lnTo>
                      <a:pt x="6" y="8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8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109">
                <a:extLst>
                  <a:ext uri="{FF2B5EF4-FFF2-40B4-BE49-F238E27FC236}">
                    <a16:creationId xmlns:a16="http://schemas.microsoft.com/office/drawing/2014/main" id="{0A5C042D-6B21-FE4B-8B2A-63B4C142812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82630" y="2334718"/>
                <a:ext cx="62448" cy="62459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10" y="6"/>
                  </a:cxn>
                  <a:cxn ang="0">
                    <a:pos x="10" y="6"/>
                  </a:cxn>
                  <a:cxn ang="0">
                    <a:pos x="8" y="8"/>
                  </a:cxn>
                  <a:cxn ang="0">
                    <a:pos x="6" y="10"/>
                  </a:cxn>
                  <a:cxn ang="0">
                    <a:pos x="6" y="10"/>
                  </a:cxn>
                  <a:cxn ang="0">
                    <a:pos x="2" y="8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6" y="0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110">
                <a:extLst>
                  <a:ext uri="{FF2B5EF4-FFF2-40B4-BE49-F238E27FC236}">
                    <a16:creationId xmlns:a16="http://schemas.microsoft.com/office/drawing/2014/main" id="{C3A07C94-F66C-994A-BA43-112667FCD5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82630" y="2334718"/>
                <a:ext cx="62448" cy="62459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10" y="6"/>
                  </a:cxn>
                  <a:cxn ang="0">
                    <a:pos x="10" y="6"/>
                  </a:cxn>
                  <a:cxn ang="0">
                    <a:pos x="8" y="8"/>
                  </a:cxn>
                  <a:cxn ang="0">
                    <a:pos x="6" y="10"/>
                  </a:cxn>
                  <a:cxn ang="0">
                    <a:pos x="6" y="10"/>
                  </a:cxn>
                  <a:cxn ang="0">
                    <a:pos x="2" y="8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6" y="0"/>
                  </a:cxn>
                </a:cxnLst>
                <a:rect l="0" t="0" r="r" b="b"/>
                <a:pathLst>
                  <a:path w="10" h="10">
                    <a:moveTo>
                      <a:pt x="6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111">
                <a:extLst>
                  <a:ext uri="{FF2B5EF4-FFF2-40B4-BE49-F238E27FC236}">
                    <a16:creationId xmlns:a16="http://schemas.microsoft.com/office/drawing/2014/main" id="{DD80D131-6803-364A-A8C3-F60E394D05B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44995" y="2509603"/>
                <a:ext cx="324730" cy="299803"/>
              </a:xfrm>
              <a:custGeom>
                <a:avLst/>
                <a:gdLst/>
                <a:ahLst/>
                <a:cxnLst>
                  <a:cxn ang="0">
                    <a:pos x="28" y="46"/>
                  </a:cxn>
                  <a:cxn ang="0">
                    <a:pos x="28" y="46"/>
                  </a:cxn>
                  <a:cxn ang="0">
                    <a:pos x="32" y="44"/>
                  </a:cxn>
                  <a:cxn ang="0">
                    <a:pos x="38" y="42"/>
                  </a:cxn>
                  <a:cxn ang="0">
                    <a:pos x="42" y="36"/>
                  </a:cxn>
                  <a:cxn ang="0">
                    <a:pos x="42" y="28"/>
                  </a:cxn>
                  <a:cxn ang="0">
                    <a:pos x="42" y="28"/>
                  </a:cxn>
                  <a:cxn ang="0">
                    <a:pos x="42" y="18"/>
                  </a:cxn>
                  <a:cxn ang="0">
                    <a:pos x="38" y="10"/>
                  </a:cxn>
                  <a:cxn ang="0">
                    <a:pos x="32" y="4"/>
                  </a:cxn>
                  <a:cxn ang="0">
                    <a:pos x="24" y="2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36" y="2"/>
                  </a:cxn>
                  <a:cxn ang="0">
                    <a:pos x="44" y="6"/>
                  </a:cxn>
                  <a:cxn ang="0">
                    <a:pos x="50" y="14"/>
                  </a:cxn>
                  <a:cxn ang="0">
                    <a:pos x="52" y="24"/>
                  </a:cxn>
                  <a:cxn ang="0">
                    <a:pos x="52" y="24"/>
                  </a:cxn>
                  <a:cxn ang="0">
                    <a:pos x="50" y="34"/>
                  </a:cxn>
                  <a:cxn ang="0">
                    <a:pos x="44" y="42"/>
                  </a:cxn>
                  <a:cxn ang="0">
                    <a:pos x="36" y="46"/>
                  </a:cxn>
                  <a:cxn ang="0">
                    <a:pos x="26" y="48"/>
                  </a:cxn>
                  <a:cxn ang="0">
                    <a:pos x="26" y="48"/>
                  </a:cxn>
                  <a:cxn ang="0">
                    <a:pos x="16" y="46"/>
                  </a:cxn>
                  <a:cxn ang="0">
                    <a:pos x="8" y="42"/>
                  </a:cxn>
                  <a:cxn ang="0">
                    <a:pos x="2" y="3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" y="18"/>
                  </a:cxn>
                  <a:cxn ang="0">
                    <a:pos x="2" y="14"/>
                  </a:cxn>
                  <a:cxn ang="0">
                    <a:pos x="8" y="6"/>
                  </a:cxn>
                  <a:cxn ang="0">
                    <a:pos x="16" y="2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4" y="2"/>
                  </a:cxn>
                  <a:cxn ang="0">
                    <a:pos x="18" y="4"/>
                  </a:cxn>
                  <a:cxn ang="0">
                    <a:pos x="14" y="8"/>
                  </a:cxn>
                  <a:cxn ang="0">
                    <a:pos x="10" y="14"/>
                  </a:cxn>
                  <a:cxn ang="0">
                    <a:pos x="10" y="20"/>
                  </a:cxn>
                  <a:cxn ang="0">
                    <a:pos x="10" y="20"/>
                  </a:cxn>
                  <a:cxn ang="0">
                    <a:pos x="10" y="30"/>
                  </a:cxn>
                  <a:cxn ang="0">
                    <a:pos x="14" y="38"/>
                  </a:cxn>
                  <a:cxn ang="0">
                    <a:pos x="20" y="44"/>
                  </a:cxn>
                  <a:cxn ang="0">
                    <a:pos x="28" y="46"/>
                  </a:cxn>
                </a:cxnLst>
                <a:rect l="0" t="0" r="r" b="b"/>
                <a:pathLst>
                  <a:path w="52" h="48">
                    <a:moveTo>
                      <a:pt x="28" y="46"/>
                    </a:moveTo>
                    <a:lnTo>
                      <a:pt x="28" y="46"/>
                    </a:lnTo>
                    <a:lnTo>
                      <a:pt x="32" y="44"/>
                    </a:lnTo>
                    <a:lnTo>
                      <a:pt x="38" y="42"/>
                    </a:lnTo>
                    <a:lnTo>
                      <a:pt x="42" y="36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18"/>
                    </a:lnTo>
                    <a:lnTo>
                      <a:pt x="38" y="10"/>
                    </a:lnTo>
                    <a:lnTo>
                      <a:pt x="32" y="4"/>
                    </a:lnTo>
                    <a:lnTo>
                      <a:pt x="24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4" y="6"/>
                    </a:lnTo>
                    <a:lnTo>
                      <a:pt x="50" y="14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50" y="34"/>
                    </a:lnTo>
                    <a:lnTo>
                      <a:pt x="44" y="42"/>
                    </a:lnTo>
                    <a:lnTo>
                      <a:pt x="36" y="46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16" y="46"/>
                    </a:lnTo>
                    <a:lnTo>
                      <a:pt x="8" y="42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2" y="14"/>
                    </a:lnTo>
                    <a:lnTo>
                      <a:pt x="8" y="6"/>
                    </a:lnTo>
                    <a:lnTo>
                      <a:pt x="16" y="2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8" y="4"/>
                    </a:lnTo>
                    <a:lnTo>
                      <a:pt x="14" y="8"/>
                    </a:lnTo>
                    <a:lnTo>
                      <a:pt x="10" y="14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30"/>
                    </a:lnTo>
                    <a:lnTo>
                      <a:pt x="14" y="38"/>
                    </a:lnTo>
                    <a:lnTo>
                      <a:pt x="20" y="44"/>
                    </a:lnTo>
                    <a:lnTo>
                      <a:pt x="28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112">
                <a:extLst>
                  <a:ext uri="{FF2B5EF4-FFF2-40B4-BE49-F238E27FC236}">
                    <a16:creationId xmlns:a16="http://schemas.microsoft.com/office/drawing/2014/main" id="{74FA2185-50CE-FD4B-878E-048444437F5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44995" y="2509603"/>
                <a:ext cx="324730" cy="299803"/>
              </a:xfrm>
              <a:custGeom>
                <a:avLst/>
                <a:gdLst/>
                <a:ahLst/>
                <a:cxnLst>
                  <a:cxn ang="0">
                    <a:pos x="28" y="46"/>
                  </a:cxn>
                  <a:cxn ang="0">
                    <a:pos x="28" y="46"/>
                  </a:cxn>
                  <a:cxn ang="0">
                    <a:pos x="32" y="44"/>
                  </a:cxn>
                  <a:cxn ang="0">
                    <a:pos x="38" y="42"/>
                  </a:cxn>
                  <a:cxn ang="0">
                    <a:pos x="42" y="36"/>
                  </a:cxn>
                  <a:cxn ang="0">
                    <a:pos x="42" y="28"/>
                  </a:cxn>
                  <a:cxn ang="0">
                    <a:pos x="42" y="28"/>
                  </a:cxn>
                  <a:cxn ang="0">
                    <a:pos x="42" y="18"/>
                  </a:cxn>
                  <a:cxn ang="0">
                    <a:pos x="38" y="10"/>
                  </a:cxn>
                  <a:cxn ang="0">
                    <a:pos x="32" y="4"/>
                  </a:cxn>
                  <a:cxn ang="0">
                    <a:pos x="24" y="2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36" y="2"/>
                  </a:cxn>
                  <a:cxn ang="0">
                    <a:pos x="44" y="6"/>
                  </a:cxn>
                  <a:cxn ang="0">
                    <a:pos x="50" y="14"/>
                  </a:cxn>
                  <a:cxn ang="0">
                    <a:pos x="52" y="24"/>
                  </a:cxn>
                  <a:cxn ang="0">
                    <a:pos x="52" y="24"/>
                  </a:cxn>
                  <a:cxn ang="0">
                    <a:pos x="50" y="34"/>
                  </a:cxn>
                  <a:cxn ang="0">
                    <a:pos x="44" y="42"/>
                  </a:cxn>
                  <a:cxn ang="0">
                    <a:pos x="36" y="46"/>
                  </a:cxn>
                  <a:cxn ang="0">
                    <a:pos x="26" y="48"/>
                  </a:cxn>
                  <a:cxn ang="0">
                    <a:pos x="26" y="48"/>
                  </a:cxn>
                  <a:cxn ang="0">
                    <a:pos x="16" y="46"/>
                  </a:cxn>
                  <a:cxn ang="0">
                    <a:pos x="8" y="42"/>
                  </a:cxn>
                  <a:cxn ang="0">
                    <a:pos x="2" y="3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" y="18"/>
                  </a:cxn>
                  <a:cxn ang="0">
                    <a:pos x="2" y="14"/>
                  </a:cxn>
                  <a:cxn ang="0">
                    <a:pos x="8" y="6"/>
                  </a:cxn>
                  <a:cxn ang="0">
                    <a:pos x="16" y="2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4" y="2"/>
                  </a:cxn>
                  <a:cxn ang="0">
                    <a:pos x="18" y="4"/>
                  </a:cxn>
                  <a:cxn ang="0">
                    <a:pos x="14" y="8"/>
                  </a:cxn>
                  <a:cxn ang="0">
                    <a:pos x="10" y="14"/>
                  </a:cxn>
                  <a:cxn ang="0">
                    <a:pos x="10" y="20"/>
                  </a:cxn>
                  <a:cxn ang="0">
                    <a:pos x="10" y="20"/>
                  </a:cxn>
                  <a:cxn ang="0">
                    <a:pos x="10" y="30"/>
                  </a:cxn>
                  <a:cxn ang="0">
                    <a:pos x="14" y="38"/>
                  </a:cxn>
                  <a:cxn ang="0">
                    <a:pos x="20" y="44"/>
                  </a:cxn>
                  <a:cxn ang="0">
                    <a:pos x="28" y="46"/>
                  </a:cxn>
                </a:cxnLst>
                <a:rect l="0" t="0" r="r" b="b"/>
                <a:pathLst>
                  <a:path w="52" h="48">
                    <a:moveTo>
                      <a:pt x="28" y="46"/>
                    </a:moveTo>
                    <a:lnTo>
                      <a:pt x="28" y="46"/>
                    </a:lnTo>
                    <a:lnTo>
                      <a:pt x="32" y="44"/>
                    </a:lnTo>
                    <a:lnTo>
                      <a:pt x="38" y="42"/>
                    </a:lnTo>
                    <a:lnTo>
                      <a:pt x="42" y="36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18"/>
                    </a:lnTo>
                    <a:lnTo>
                      <a:pt x="38" y="10"/>
                    </a:lnTo>
                    <a:lnTo>
                      <a:pt x="32" y="4"/>
                    </a:lnTo>
                    <a:lnTo>
                      <a:pt x="24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4" y="6"/>
                    </a:lnTo>
                    <a:lnTo>
                      <a:pt x="50" y="14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50" y="34"/>
                    </a:lnTo>
                    <a:lnTo>
                      <a:pt x="44" y="42"/>
                    </a:lnTo>
                    <a:lnTo>
                      <a:pt x="36" y="46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16" y="46"/>
                    </a:lnTo>
                    <a:lnTo>
                      <a:pt x="8" y="42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2" y="14"/>
                    </a:lnTo>
                    <a:lnTo>
                      <a:pt x="8" y="6"/>
                    </a:lnTo>
                    <a:lnTo>
                      <a:pt x="16" y="2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8" y="4"/>
                    </a:lnTo>
                    <a:lnTo>
                      <a:pt x="14" y="8"/>
                    </a:lnTo>
                    <a:lnTo>
                      <a:pt x="10" y="14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30"/>
                    </a:lnTo>
                    <a:lnTo>
                      <a:pt x="14" y="38"/>
                    </a:lnTo>
                    <a:lnTo>
                      <a:pt x="20" y="44"/>
                    </a:lnTo>
                    <a:lnTo>
                      <a:pt x="28" y="46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113">
                <a:extLst>
                  <a:ext uri="{FF2B5EF4-FFF2-40B4-BE49-F238E27FC236}">
                    <a16:creationId xmlns:a16="http://schemas.microsoft.com/office/drawing/2014/main" id="{52F7EC9E-86C2-E745-9584-59B971095D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19684" y="2509603"/>
                <a:ext cx="349710" cy="299803"/>
              </a:xfrm>
              <a:custGeom>
                <a:avLst/>
                <a:gdLst/>
                <a:ahLst/>
                <a:cxnLst>
                  <a:cxn ang="0">
                    <a:pos x="16" y="38"/>
                  </a:cxn>
                  <a:cxn ang="0">
                    <a:pos x="16" y="38"/>
                  </a:cxn>
                  <a:cxn ang="0">
                    <a:pos x="16" y="42"/>
                  </a:cxn>
                  <a:cxn ang="0">
                    <a:pos x="18" y="44"/>
                  </a:cxn>
                  <a:cxn ang="0">
                    <a:pos x="20" y="44"/>
                  </a:cxn>
                  <a:cxn ang="0">
                    <a:pos x="24" y="46"/>
                  </a:cxn>
                  <a:cxn ang="0">
                    <a:pos x="24" y="48"/>
                  </a:cxn>
                  <a:cxn ang="0">
                    <a:pos x="0" y="48"/>
                  </a:cxn>
                  <a:cxn ang="0">
                    <a:pos x="0" y="46"/>
                  </a:cxn>
                  <a:cxn ang="0">
                    <a:pos x="0" y="46"/>
                  </a:cxn>
                  <a:cxn ang="0">
                    <a:pos x="4" y="44"/>
                  </a:cxn>
                  <a:cxn ang="0">
                    <a:pos x="6" y="44"/>
                  </a:cxn>
                  <a:cxn ang="0">
                    <a:pos x="8" y="38"/>
                  </a:cxn>
                  <a:cxn ang="0">
                    <a:pos x="8" y="14"/>
                  </a:cxn>
                  <a:cxn ang="0">
                    <a:pos x="8" y="14"/>
                  </a:cxn>
                  <a:cxn ang="0">
                    <a:pos x="8" y="8"/>
                  </a:cxn>
                  <a:cxn ang="0">
                    <a:pos x="4" y="8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26" y="2"/>
                  </a:cxn>
                  <a:cxn ang="0">
                    <a:pos x="32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42" y="0"/>
                  </a:cxn>
                  <a:cxn ang="0">
                    <a:pos x="46" y="4"/>
                  </a:cxn>
                  <a:cxn ang="0">
                    <a:pos x="48" y="10"/>
                  </a:cxn>
                  <a:cxn ang="0">
                    <a:pos x="48" y="18"/>
                  </a:cxn>
                  <a:cxn ang="0">
                    <a:pos x="48" y="18"/>
                  </a:cxn>
                  <a:cxn ang="0">
                    <a:pos x="48" y="40"/>
                  </a:cxn>
                  <a:cxn ang="0">
                    <a:pos x="48" y="40"/>
                  </a:cxn>
                  <a:cxn ang="0">
                    <a:pos x="50" y="44"/>
                  </a:cxn>
                  <a:cxn ang="0">
                    <a:pos x="54" y="46"/>
                  </a:cxn>
                  <a:cxn ang="0">
                    <a:pos x="56" y="46"/>
                  </a:cxn>
                  <a:cxn ang="0">
                    <a:pos x="56" y="48"/>
                  </a:cxn>
                  <a:cxn ang="0">
                    <a:pos x="32" y="48"/>
                  </a:cxn>
                  <a:cxn ang="0">
                    <a:pos x="32" y="46"/>
                  </a:cxn>
                  <a:cxn ang="0">
                    <a:pos x="32" y="46"/>
                  </a:cxn>
                  <a:cxn ang="0">
                    <a:pos x="36" y="44"/>
                  </a:cxn>
                  <a:cxn ang="0">
                    <a:pos x="38" y="42"/>
                  </a:cxn>
                  <a:cxn ang="0">
                    <a:pos x="38" y="42"/>
                  </a:cxn>
                  <a:cxn ang="0">
                    <a:pos x="40" y="34"/>
                  </a:cxn>
                  <a:cxn ang="0">
                    <a:pos x="40" y="16"/>
                  </a:cxn>
                  <a:cxn ang="0">
                    <a:pos x="40" y="16"/>
                  </a:cxn>
                  <a:cxn ang="0">
                    <a:pos x="40" y="10"/>
                  </a:cxn>
                  <a:cxn ang="0">
                    <a:pos x="38" y="6"/>
                  </a:cxn>
                  <a:cxn ang="0">
                    <a:pos x="34" y="4"/>
                  </a:cxn>
                  <a:cxn ang="0">
                    <a:pos x="32" y="4"/>
                  </a:cxn>
                  <a:cxn ang="0">
                    <a:pos x="32" y="4"/>
                  </a:cxn>
                  <a:cxn ang="0">
                    <a:pos x="24" y="6"/>
                  </a:cxn>
                  <a:cxn ang="0">
                    <a:pos x="16" y="12"/>
                  </a:cxn>
                  <a:cxn ang="0">
                    <a:pos x="16" y="38"/>
                  </a:cxn>
                </a:cxnLst>
                <a:rect l="0" t="0" r="r" b="b"/>
                <a:pathLst>
                  <a:path w="56" h="48">
                    <a:moveTo>
                      <a:pt x="16" y="38"/>
                    </a:moveTo>
                    <a:lnTo>
                      <a:pt x="16" y="38"/>
                    </a:lnTo>
                    <a:lnTo>
                      <a:pt x="16" y="42"/>
                    </a:lnTo>
                    <a:lnTo>
                      <a:pt x="18" y="44"/>
                    </a:lnTo>
                    <a:lnTo>
                      <a:pt x="20" y="44"/>
                    </a:lnTo>
                    <a:lnTo>
                      <a:pt x="24" y="46"/>
                    </a:lnTo>
                    <a:lnTo>
                      <a:pt x="24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8" y="38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6" y="4"/>
                    </a:lnTo>
                    <a:lnTo>
                      <a:pt x="48" y="10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50" y="44"/>
                    </a:lnTo>
                    <a:lnTo>
                      <a:pt x="54" y="46"/>
                    </a:lnTo>
                    <a:lnTo>
                      <a:pt x="56" y="46"/>
                    </a:lnTo>
                    <a:lnTo>
                      <a:pt x="56" y="48"/>
                    </a:lnTo>
                    <a:lnTo>
                      <a:pt x="32" y="48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6" y="44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40" y="34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0"/>
                    </a:lnTo>
                    <a:lnTo>
                      <a:pt x="38" y="6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6" y="12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114">
                <a:extLst>
                  <a:ext uri="{FF2B5EF4-FFF2-40B4-BE49-F238E27FC236}">
                    <a16:creationId xmlns:a16="http://schemas.microsoft.com/office/drawing/2014/main" id="{D59B24A0-CFCF-9444-8B62-49A78820B3F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06862" y="2509603"/>
                <a:ext cx="262282" cy="299803"/>
              </a:xfrm>
              <a:custGeom>
                <a:avLst/>
                <a:gdLst/>
                <a:ahLst/>
                <a:cxnLst>
                  <a:cxn ang="0">
                    <a:pos x="26" y="14"/>
                  </a:cxn>
                  <a:cxn ang="0">
                    <a:pos x="24" y="6"/>
                  </a:cxn>
                  <a:cxn ang="0">
                    <a:pos x="20" y="4"/>
                  </a:cxn>
                  <a:cxn ang="0">
                    <a:pos x="16" y="4"/>
                  </a:cxn>
                  <a:cxn ang="0">
                    <a:pos x="10" y="8"/>
                  </a:cxn>
                  <a:cxn ang="0">
                    <a:pos x="10" y="12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8" y="6"/>
                  </a:cxn>
                  <a:cxn ang="0">
                    <a:pos x="20" y="0"/>
                  </a:cxn>
                  <a:cxn ang="0">
                    <a:pos x="26" y="2"/>
                  </a:cxn>
                  <a:cxn ang="0">
                    <a:pos x="32" y="6"/>
                  </a:cxn>
                  <a:cxn ang="0">
                    <a:pos x="34" y="16"/>
                  </a:cxn>
                  <a:cxn ang="0">
                    <a:pos x="34" y="32"/>
                  </a:cxn>
                  <a:cxn ang="0">
                    <a:pos x="34" y="42"/>
                  </a:cxn>
                  <a:cxn ang="0">
                    <a:pos x="36" y="44"/>
                  </a:cxn>
                  <a:cxn ang="0">
                    <a:pos x="42" y="40"/>
                  </a:cxn>
                  <a:cxn ang="0">
                    <a:pos x="42" y="42"/>
                  </a:cxn>
                  <a:cxn ang="0">
                    <a:pos x="30" y="48"/>
                  </a:cxn>
                  <a:cxn ang="0">
                    <a:pos x="28" y="48"/>
                  </a:cxn>
                  <a:cxn ang="0">
                    <a:pos x="26" y="42"/>
                  </a:cxn>
                  <a:cxn ang="0">
                    <a:pos x="16" y="48"/>
                  </a:cxn>
                  <a:cxn ang="0">
                    <a:pos x="12" y="48"/>
                  </a:cxn>
                  <a:cxn ang="0">
                    <a:pos x="4" y="46"/>
                  </a:cxn>
                  <a:cxn ang="0">
                    <a:pos x="0" y="40"/>
                  </a:cxn>
                  <a:cxn ang="0">
                    <a:pos x="2" y="34"/>
                  </a:cxn>
                  <a:cxn ang="0">
                    <a:pos x="14" y="28"/>
                  </a:cxn>
                  <a:cxn ang="0">
                    <a:pos x="26" y="24"/>
                  </a:cxn>
                  <a:cxn ang="0">
                    <a:pos x="26" y="26"/>
                  </a:cxn>
                  <a:cxn ang="0">
                    <a:pos x="18" y="28"/>
                  </a:cxn>
                  <a:cxn ang="0">
                    <a:pos x="8" y="34"/>
                  </a:cxn>
                  <a:cxn ang="0">
                    <a:pos x="8" y="38"/>
                  </a:cxn>
                  <a:cxn ang="0">
                    <a:pos x="10" y="42"/>
                  </a:cxn>
                  <a:cxn ang="0">
                    <a:pos x="16" y="44"/>
                  </a:cxn>
                  <a:cxn ang="0">
                    <a:pos x="26" y="40"/>
                  </a:cxn>
                </a:cxnLst>
                <a:rect l="0" t="0" r="r" b="b"/>
                <a:pathLst>
                  <a:path w="42" h="48">
                    <a:moveTo>
                      <a:pt x="26" y="14"/>
                    </a:moveTo>
                    <a:lnTo>
                      <a:pt x="26" y="14"/>
                    </a:lnTo>
                    <a:lnTo>
                      <a:pt x="24" y="10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0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2" y="6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4" y="10"/>
                    </a:lnTo>
                    <a:lnTo>
                      <a:pt x="8" y="6"/>
                    </a:lnTo>
                    <a:lnTo>
                      <a:pt x="14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6" y="2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2" y="10"/>
                    </a:lnTo>
                    <a:lnTo>
                      <a:pt x="34" y="16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8" y="42"/>
                    </a:lnTo>
                    <a:lnTo>
                      <a:pt x="42" y="40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28" y="48"/>
                    </a:lnTo>
                    <a:lnTo>
                      <a:pt x="26" y="46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16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8" y="48"/>
                    </a:lnTo>
                    <a:lnTo>
                      <a:pt x="4" y="46"/>
                    </a:lnTo>
                    <a:lnTo>
                      <a:pt x="2" y="44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34"/>
                    </a:lnTo>
                    <a:lnTo>
                      <a:pt x="6" y="32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26" y="24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0" y="32"/>
                    </a:lnTo>
                    <a:lnTo>
                      <a:pt x="8" y="34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0" y="40"/>
                    </a:lnTo>
                    <a:lnTo>
                      <a:pt x="10" y="42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8" y="44"/>
                    </a:lnTo>
                    <a:lnTo>
                      <a:pt x="26" y="40"/>
                    </a:ln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115">
                <a:extLst>
                  <a:ext uri="{FF2B5EF4-FFF2-40B4-BE49-F238E27FC236}">
                    <a16:creationId xmlns:a16="http://schemas.microsoft.com/office/drawing/2014/main" id="{CF11F0F4-945E-7741-8413-ADCD161AC3F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181634" y="2309734"/>
                <a:ext cx="162365" cy="499672"/>
              </a:xfrm>
              <a:custGeom>
                <a:avLst/>
                <a:gdLst/>
                <a:ahLst/>
                <a:cxnLst>
                  <a:cxn ang="0">
                    <a:pos x="18" y="70"/>
                  </a:cxn>
                  <a:cxn ang="0">
                    <a:pos x="18" y="70"/>
                  </a:cxn>
                  <a:cxn ang="0">
                    <a:pos x="20" y="76"/>
                  </a:cxn>
                  <a:cxn ang="0">
                    <a:pos x="24" y="78"/>
                  </a:cxn>
                  <a:cxn ang="0">
                    <a:pos x="26" y="78"/>
                  </a:cxn>
                  <a:cxn ang="0">
                    <a:pos x="26" y="80"/>
                  </a:cxn>
                  <a:cxn ang="0">
                    <a:pos x="0" y="80"/>
                  </a:cxn>
                  <a:cxn ang="0">
                    <a:pos x="0" y="78"/>
                  </a:cxn>
                  <a:cxn ang="0">
                    <a:pos x="0" y="78"/>
                  </a:cxn>
                  <a:cxn ang="0">
                    <a:pos x="6" y="76"/>
                  </a:cxn>
                  <a:cxn ang="0">
                    <a:pos x="8" y="76"/>
                  </a:cxn>
                  <a:cxn ang="0">
                    <a:pos x="10" y="72"/>
                  </a:cxn>
                  <a:cxn ang="0">
                    <a:pos x="10" y="70"/>
                  </a:cxn>
                  <a:cxn ang="0">
                    <a:pos x="10" y="12"/>
                  </a:cxn>
                  <a:cxn ang="0">
                    <a:pos x="10" y="12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18" y="70"/>
                  </a:cxn>
                </a:cxnLst>
                <a:rect l="0" t="0" r="r" b="b"/>
                <a:pathLst>
                  <a:path w="26" h="80">
                    <a:moveTo>
                      <a:pt x="18" y="70"/>
                    </a:moveTo>
                    <a:lnTo>
                      <a:pt x="18" y="70"/>
                    </a:lnTo>
                    <a:lnTo>
                      <a:pt x="20" y="76"/>
                    </a:lnTo>
                    <a:lnTo>
                      <a:pt x="24" y="78"/>
                    </a:lnTo>
                    <a:lnTo>
                      <a:pt x="26" y="78"/>
                    </a:lnTo>
                    <a:lnTo>
                      <a:pt x="26" y="80"/>
                    </a:lnTo>
                    <a:lnTo>
                      <a:pt x="0" y="80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6" y="76"/>
                    </a:lnTo>
                    <a:lnTo>
                      <a:pt x="8" y="76"/>
                    </a:lnTo>
                    <a:lnTo>
                      <a:pt x="10" y="72"/>
                    </a:lnTo>
                    <a:lnTo>
                      <a:pt x="10" y="70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8" y="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116">
                <a:extLst>
                  <a:ext uri="{FF2B5EF4-FFF2-40B4-BE49-F238E27FC236}">
                    <a16:creationId xmlns:a16="http://schemas.microsoft.com/office/drawing/2014/main" id="{3F372A1E-2341-1345-913E-27629B22521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606281" y="2334718"/>
                <a:ext cx="462116" cy="487180"/>
              </a:xfrm>
              <a:custGeom>
                <a:avLst/>
                <a:gdLst/>
                <a:ahLst/>
                <a:cxnLst>
                  <a:cxn ang="0">
                    <a:pos x="70" y="22"/>
                  </a:cxn>
                  <a:cxn ang="0">
                    <a:pos x="70" y="22"/>
                  </a:cxn>
                  <a:cxn ang="0">
                    <a:pos x="66" y="14"/>
                  </a:cxn>
                  <a:cxn ang="0">
                    <a:pos x="60" y="8"/>
                  </a:cxn>
                  <a:cxn ang="0">
                    <a:pos x="52" y="6"/>
                  </a:cxn>
                  <a:cxn ang="0">
                    <a:pos x="42" y="4"/>
                  </a:cxn>
                  <a:cxn ang="0">
                    <a:pos x="42" y="4"/>
                  </a:cxn>
                  <a:cxn ang="0">
                    <a:pos x="36" y="4"/>
                  </a:cxn>
                  <a:cxn ang="0">
                    <a:pos x="30" y="6"/>
                  </a:cxn>
                  <a:cxn ang="0">
                    <a:pos x="24" y="10"/>
                  </a:cxn>
                  <a:cxn ang="0">
                    <a:pos x="20" y="14"/>
                  </a:cxn>
                  <a:cxn ang="0">
                    <a:pos x="16" y="18"/>
                  </a:cxn>
                  <a:cxn ang="0">
                    <a:pos x="12" y="24"/>
                  </a:cxn>
                  <a:cxn ang="0">
                    <a:pos x="10" y="38"/>
                  </a:cxn>
                  <a:cxn ang="0">
                    <a:pos x="10" y="38"/>
                  </a:cxn>
                  <a:cxn ang="0">
                    <a:pos x="12" y="46"/>
                  </a:cxn>
                  <a:cxn ang="0">
                    <a:pos x="14" y="52"/>
                  </a:cxn>
                  <a:cxn ang="0">
                    <a:pos x="16" y="58"/>
                  </a:cxn>
                  <a:cxn ang="0">
                    <a:pos x="20" y="64"/>
                  </a:cxn>
                  <a:cxn ang="0">
                    <a:pos x="26" y="68"/>
                  </a:cxn>
                  <a:cxn ang="0">
                    <a:pos x="32" y="72"/>
                  </a:cxn>
                  <a:cxn ang="0">
                    <a:pos x="38" y="74"/>
                  </a:cxn>
                  <a:cxn ang="0">
                    <a:pos x="44" y="74"/>
                  </a:cxn>
                  <a:cxn ang="0">
                    <a:pos x="44" y="74"/>
                  </a:cxn>
                  <a:cxn ang="0">
                    <a:pos x="50" y="74"/>
                  </a:cxn>
                  <a:cxn ang="0">
                    <a:pos x="58" y="72"/>
                  </a:cxn>
                  <a:cxn ang="0">
                    <a:pos x="66" y="66"/>
                  </a:cxn>
                  <a:cxn ang="0">
                    <a:pos x="72" y="58"/>
                  </a:cxn>
                  <a:cxn ang="0">
                    <a:pos x="74" y="58"/>
                  </a:cxn>
                  <a:cxn ang="0">
                    <a:pos x="74" y="58"/>
                  </a:cxn>
                  <a:cxn ang="0">
                    <a:pos x="68" y="74"/>
                  </a:cxn>
                  <a:cxn ang="0">
                    <a:pos x="68" y="74"/>
                  </a:cxn>
                  <a:cxn ang="0">
                    <a:pos x="62" y="74"/>
                  </a:cxn>
                  <a:cxn ang="0">
                    <a:pos x="56" y="76"/>
                  </a:cxn>
                  <a:cxn ang="0">
                    <a:pos x="50" y="76"/>
                  </a:cxn>
                  <a:cxn ang="0">
                    <a:pos x="40" y="78"/>
                  </a:cxn>
                  <a:cxn ang="0">
                    <a:pos x="40" y="78"/>
                  </a:cxn>
                  <a:cxn ang="0">
                    <a:pos x="32" y="76"/>
                  </a:cxn>
                  <a:cxn ang="0">
                    <a:pos x="24" y="74"/>
                  </a:cxn>
                  <a:cxn ang="0">
                    <a:pos x="18" y="72"/>
                  </a:cxn>
                  <a:cxn ang="0">
                    <a:pos x="12" y="66"/>
                  </a:cxn>
                  <a:cxn ang="0">
                    <a:pos x="6" y="62"/>
                  </a:cxn>
                  <a:cxn ang="0">
                    <a:pos x="2" y="54"/>
                  </a:cxn>
                  <a:cxn ang="0">
                    <a:pos x="0" y="4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32"/>
                  </a:cxn>
                  <a:cxn ang="0">
                    <a:pos x="2" y="24"/>
                  </a:cxn>
                  <a:cxn ang="0">
                    <a:pos x="6" y="18"/>
                  </a:cxn>
                  <a:cxn ang="0">
                    <a:pos x="12" y="12"/>
                  </a:cxn>
                  <a:cxn ang="0">
                    <a:pos x="18" y="8"/>
                  </a:cxn>
                  <a:cxn ang="0">
                    <a:pos x="24" y="4"/>
                  </a:cxn>
                  <a:cxn ang="0">
                    <a:pos x="32" y="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52" y="2"/>
                  </a:cxn>
                  <a:cxn ang="0">
                    <a:pos x="58" y="4"/>
                  </a:cxn>
                  <a:cxn ang="0">
                    <a:pos x="66" y="6"/>
                  </a:cxn>
                  <a:cxn ang="0">
                    <a:pos x="66" y="6"/>
                  </a:cxn>
                  <a:cxn ang="0">
                    <a:pos x="68" y="4"/>
                  </a:cxn>
                  <a:cxn ang="0">
                    <a:pos x="70" y="4"/>
                  </a:cxn>
                  <a:cxn ang="0">
                    <a:pos x="72" y="22"/>
                  </a:cxn>
                  <a:cxn ang="0">
                    <a:pos x="70" y="22"/>
                  </a:cxn>
                </a:cxnLst>
                <a:rect l="0" t="0" r="r" b="b"/>
                <a:pathLst>
                  <a:path w="74" h="78">
                    <a:moveTo>
                      <a:pt x="70" y="22"/>
                    </a:moveTo>
                    <a:lnTo>
                      <a:pt x="70" y="22"/>
                    </a:lnTo>
                    <a:lnTo>
                      <a:pt x="66" y="14"/>
                    </a:lnTo>
                    <a:lnTo>
                      <a:pt x="60" y="8"/>
                    </a:lnTo>
                    <a:lnTo>
                      <a:pt x="52" y="6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36" y="4"/>
                    </a:lnTo>
                    <a:lnTo>
                      <a:pt x="30" y="6"/>
                    </a:lnTo>
                    <a:lnTo>
                      <a:pt x="24" y="10"/>
                    </a:lnTo>
                    <a:lnTo>
                      <a:pt x="20" y="14"/>
                    </a:lnTo>
                    <a:lnTo>
                      <a:pt x="16" y="18"/>
                    </a:lnTo>
                    <a:lnTo>
                      <a:pt x="12" y="24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2" y="46"/>
                    </a:lnTo>
                    <a:lnTo>
                      <a:pt x="14" y="52"/>
                    </a:lnTo>
                    <a:lnTo>
                      <a:pt x="16" y="58"/>
                    </a:lnTo>
                    <a:lnTo>
                      <a:pt x="20" y="64"/>
                    </a:lnTo>
                    <a:lnTo>
                      <a:pt x="26" y="68"/>
                    </a:lnTo>
                    <a:lnTo>
                      <a:pt x="32" y="72"/>
                    </a:lnTo>
                    <a:lnTo>
                      <a:pt x="38" y="74"/>
                    </a:lnTo>
                    <a:lnTo>
                      <a:pt x="44" y="74"/>
                    </a:lnTo>
                    <a:lnTo>
                      <a:pt x="44" y="74"/>
                    </a:lnTo>
                    <a:lnTo>
                      <a:pt x="50" y="74"/>
                    </a:lnTo>
                    <a:lnTo>
                      <a:pt x="58" y="72"/>
                    </a:lnTo>
                    <a:lnTo>
                      <a:pt x="66" y="66"/>
                    </a:lnTo>
                    <a:lnTo>
                      <a:pt x="72" y="58"/>
                    </a:lnTo>
                    <a:lnTo>
                      <a:pt x="74" y="58"/>
                    </a:lnTo>
                    <a:lnTo>
                      <a:pt x="74" y="58"/>
                    </a:lnTo>
                    <a:lnTo>
                      <a:pt x="68" y="74"/>
                    </a:lnTo>
                    <a:lnTo>
                      <a:pt x="68" y="74"/>
                    </a:lnTo>
                    <a:lnTo>
                      <a:pt x="62" y="74"/>
                    </a:lnTo>
                    <a:lnTo>
                      <a:pt x="56" y="76"/>
                    </a:lnTo>
                    <a:lnTo>
                      <a:pt x="50" y="76"/>
                    </a:lnTo>
                    <a:lnTo>
                      <a:pt x="40" y="78"/>
                    </a:lnTo>
                    <a:lnTo>
                      <a:pt x="40" y="78"/>
                    </a:lnTo>
                    <a:lnTo>
                      <a:pt x="32" y="76"/>
                    </a:lnTo>
                    <a:lnTo>
                      <a:pt x="24" y="74"/>
                    </a:lnTo>
                    <a:lnTo>
                      <a:pt x="18" y="72"/>
                    </a:lnTo>
                    <a:lnTo>
                      <a:pt x="12" y="66"/>
                    </a:lnTo>
                    <a:lnTo>
                      <a:pt x="6" y="62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2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8"/>
                    </a:lnTo>
                    <a:lnTo>
                      <a:pt x="24" y="4"/>
                    </a:lnTo>
                    <a:lnTo>
                      <a:pt x="32" y="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52" y="2"/>
                    </a:lnTo>
                    <a:lnTo>
                      <a:pt x="58" y="4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2" y="22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117">
                <a:extLst>
                  <a:ext uri="{FF2B5EF4-FFF2-40B4-BE49-F238E27FC236}">
                    <a16:creationId xmlns:a16="http://schemas.microsoft.com/office/drawing/2014/main" id="{3EC8182C-FD4C-D049-941B-1FC822579F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130846" y="2509603"/>
                <a:ext cx="324730" cy="299803"/>
              </a:xfrm>
              <a:custGeom>
                <a:avLst/>
                <a:gdLst/>
                <a:ahLst/>
                <a:cxnLst>
                  <a:cxn ang="0">
                    <a:pos x="28" y="46"/>
                  </a:cxn>
                  <a:cxn ang="0">
                    <a:pos x="28" y="46"/>
                  </a:cxn>
                  <a:cxn ang="0">
                    <a:pos x="34" y="44"/>
                  </a:cxn>
                  <a:cxn ang="0">
                    <a:pos x="38" y="42"/>
                  </a:cxn>
                  <a:cxn ang="0">
                    <a:pos x="42" y="36"/>
                  </a:cxn>
                  <a:cxn ang="0">
                    <a:pos x="42" y="28"/>
                  </a:cxn>
                  <a:cxn ang="0">
                    <a:pos x="42" y="28"/>
                  </a:cxn>
                  <a:cxn ang="0">
                    <a:pos x="42" y="18"/>
                  </a:cxn>
                  <a:cxn ang="0">
                    <a:pos x="38" y="10"/>
                  </a:cxn>
                  <a:cxn ang="0">
                    <a:pos x="32" y="4"/>
                  </a:cxn>
                  <a:cxn ang="0">
                    <a:pos x="24" y="2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36" y="2"/>
                  </a:cxn>
                  <a:cxn ang="0">
                    <a:pos x="44" y="6"/>
                  </a:cxn>
                  <a:cxn ang="0">
                    <a:pos x="50" y="14"/>
                  </a:cxn>
                  <a:cxn ang="0">
                    <a:pos x="52" y="24"/>
                  </a:cxn>
                  <a:cxn ang="0">
                    <a:pos x="52" y="24"/>
                  </a:cxn>
                  <a:cxn ang="0">
                    <a:pos x="50" y="34"/>
                  </a:cxn>
                  <a:cxn ang="0">
                    <a:pos x="44" y="42"/>
                  </a:cxn>
                  <a:cxn ang="0">
                    <a:pos x="36" y="46"/>
                  </a:cxn>
                  <a:cxn ang="0">
                    <a:pos x="26" y="48"/>
                  </a:cxn>
                  <a:cxn ang="0">
                    <a:pos x="26" y="48"/>
                  </a:cxn>
                  <a:cxn ang="0">
                    <a:pos x="16" y="46"/>
                  </a:cxn>
                  <a:cxn ang="0">
                    <a:pos x="8" y="42"/>
                  </a:cxn>
                  <a:cxn ang="0">
                    <a:pos x="2" y="3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" y="18"/>
                  </a:cxn>
                  <a:cxn ang="0">
                    <a:pos x="4" y="14"/>
                  </a:cxn>
                  <a:cxn ang="0">
                    <a:pos x="8" y="6"/>
                  </a:cxn>
                  <a:cxn ang="0">
                    <a:pos x="18" y="2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4" y="2"/>
                  </a:cxn>
                  <a:cxn ang="0">
                    <a:pos x="18" y="4"/>
                  </a:cxn>
                  <a:cxn ang="0">
                    <a:pos x="14" y="8"/>
                  </a:cxn>
                  <a:cxn ang="0">
                    <a:pos x="10" y="14"/>
                  </a:cxn>
                  <a:cxn ang="0">
                    <a:pos x="10" y="20"/>
                  </a:cxn>
                  <a:cxn ang="0">
                    <a:pos x="10" y="20"/>
                  </a:cxn>
                  <a:cxn ang="0">
                    <a:pos x="12" y="30"/>
                  </a:cxn>
                  <a:cxn ang="0">
                    <a:pos x="14" y="38"/>
                  </a:cxn>
                  <a:cxn ang="0">
                    <a:pos x="20" y="44"/>
                  </a:cxn>
                  <a:cxn ang="0">
                    <a:pos x="28" y="46"/>
                  </a:cxn>
                </a:cxnLst>
                <a:rect l="0" t="0" r="r" b="b"/>
                <a:pathLst>
                  <a:path w="52" h="48">
                    <a:moveTo>
                      <a:pt x="28" y="46"/>
                    </a:moveTo>
                    <a:lnTo>
                      <a:pt x="28" y="46"/>
                    </a:lnTo>
                    <a:lnTo>
                      <a:pt x="34" y="44"/>
                    </a:lnTo>
                    <a:lnTo>
                      <a:pt x="38" y="42"/>
                    </a:lnTo>
                    <a:lnTo>
                      <a:pt x="42" y="36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18"/>
                    </a:lnTo>
                    <a:lnTo>
                      <a:pt x="38" y="10"/>
                    </a:lnTo>
                    <a:lnTo>
                      <a:pt x="32" y="4"/>
                    </a:lnTo>
                    <a:lnTo>
                      <a:pt x="24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4" y="6"/>
                    </a:lnTo>
                    <a:lnTo>
                      <a:pt x="50" y="14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50" y="34"/>
                    </a:lnTo>
                    <a:lnTo>
                      <a:pt x="44" y="42"/>
                    </a:lnTo>
                    <a:lnTo>
                      <a:pt x="36" y="46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16" y="46"/>
                    </a:lnTo>
                    <a:lnTo>
                      <a:pt x="8" y="42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4" y="14"/>
                    </a:lnTo>
                    <a:lnTo>
                      <a:pt x="8" y="6"/>
                    </a:lnTo>
                    <a:lnTo>
                      <a:pt x="18" y="2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8" y="4"/>
                    </a:lnTo>
                    <a:lnTo>
                      <a:pt x="14" y="8"/>
                    </a:lnTo>
                    <a:lnTo>
                      <a:pt x="10" y="14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2" y="30"/>
                    </a:lnTo>
                    <a:lnTo>
                      <a:pt x="14" y="38"/>
                    </a:lnTo>
                    <a:lnTo>
                      <a:pt x="20" y="44"/>
                    </a:lnTo>
                    <a:lnTo>
                      <a:pt x="28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118">
                <a:extLst>
                  <a:ext uri="{FF2B5EF4-FFF2-40B4-BE49-F238E27FC236}">
                    <a16:creationId xmlns:a16="http://schemas.microsoft.com/office/drawing/2014/main" id="{04E31EB9-6D8F-1E46-A35A-F4B134F09FE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130846" y="2509603"/>
                <a:ext cx="324730" cy="299803"/>
              </a:xfrm>
              <a:custGeom>
                <a:avLst/>
                <a:gdLst/>
                <a:ahLst/>
                <a:cxnLst>
                  <a:cxn ang="0">
                    <a:pos x="28" y="46"/>
                  </a:cxn>
                  <a:cxn ang="0">
                    <a:pos x="28" y="46"/>
                  </a:cxn>
                  <a:cxn ang="0">
                    <a:pos x="34" y="44"/>
                  </a:cxn>
                  <a:cxn ang="0">
                    <a:pos x="38" y="42"/>
                  </a:cxn>
                  <a:cxn ang="0">
                    <a:pos x="42" y="36"/>
                  </a:cxn>
                  <a:cxn ang="0">
                    <a:pos x="42" y="28"/>
                  </a:cxn>
                  <a:cxn ang="0">
                    <a:pos x="42" y="28"/>
                  </a:cxn>
                  <a:cxn ang="0">
                    <a:pos x="42" y="18"/>
                  </a:cxn>
                  <a:cxn ang="0">
                    <a:pos x="38" y="10"/>
                  </a:cxn>
                  <a:cxn ang="0">
                    <a:pos x="32" y="4"/>
                  </a:cxn>
                  <a:cxn ang="0">
                    <a:pos x="24" y="2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36" y="2"/>
                  </a:cxn>
                  <a:cxn ang="0">
                    <a:pos x="44" y="6"/>
                  </a:cxn>
                  <a:cxn ang="0">
                    <a:pos x="50" y="14"/>
                  </a:cxn>
                  <a:cxn ang="0">
                    <a:pos x="52" y="24"/>
                  </a:cxn>
                  <a:cxn ang="0">
                    <a:pos x="52" y="24"/>
                  </a:cxn>
                  <a:cxn ang="0">
                    <a:pos x="50" y="34"/>
                  </a:cxn>
                  <a:cxn ang="0">
                    <a:pos x="44" y="42"/>
                  </a:cxn>
                  <a:cxn ang="0">
                    <a:pos x="36" y="46"/>
                  </a:cxn>
                  <a:cxn ang="0">
                    <a:pos x="26" y="48"/>
                  </a:cxn>
                  <a:cxn ang="0">
                    <a:pos x="26" y="48"/>
                  </a:cxn>
                  <a:cxn ang="0">
                    <a:pos x="16" y="46"/>
                  </a:cxn>
                  <a:cxn ang="0">
                    <a:pos x="8" y="42"/>
                  </a:cxn>
                  <a:cxn ang="0">
                    <a:pos x="2" y="3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" y="18"/>
                  </a:cxn>
                  <a:cxn ang="0">
                    <a:pos x="4" y="14"/>
                  </a:cxn>
                  <a:cxn ang="0">
                    <a:pos x="8" y="6"/>
                  </a:cxn>
                  <a:cxn ang="0">
                    <a:pos x="18" y="2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4" y="2"/>
                  </a:cxn>
                  <a:cxn ang="0">
                    <a:pos x="18" y="4"/>
                  </a:cxn>
                  <a:cxn ang="0">
                    <a:pos x="14" y="8"/>
                  </a:cxn>
                  <a:cxn ang="0">
                    <a:pos x="10" y="14"/>
                  </a:cxn>
                  <a:cxn ang="0">
                    <a:pos x="10" y="20"/>
                  </a:cxn>
                  <a:cxn ang="0">
                    <a:pos x="10" y="20"/>
                  </a:cxn>
                  <a:cxn ang="0">
                    <a:pos x="12" y="30"/>
                  </a:cxn>
                  <a:cxn ang="0">
                    <a:pos x="14" y="38"/>
                  </a:cxn>
                  <a:cxn ang="0">
                    <a:pos x="20" y="44"/>
                  </a:cxn>
                  <a:cxn ang="0">
                    <a:pos x="28" y="46"/>
                  </a:cxn>
                </a:cxnLst>
                <a:rect l="0" t="0" r="r" b="b"/>
                <a:pathLst>
                  <a:path w="52" h="48">
                    <a:moveTo>
                      <a:pt x="28" y="46"/>
                    </a:moveTo>
                    <a:lnTo>
                      <a:pt x="28" y="46"/>
                    </a:lnTo>
                    <a:lnTo>
                      <a:pt x="34" y="44"/>
                    </a:lnTo>
                    <a:lnTo>
                      <a:pt x="38" y="42"/>
                    </a:lnTo>
                    <a:lnTo>
                      <a:pt x="42" y="36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18"/>
                    </a:lnTo>
                    <a:lnTo>
                      <a:pt x="38" y="10"/>
                    </a:lnTo>
                    <a:lnTo>
                      <a:pt x="32" y="4"/>
                    </a:lnTo>
                    <a:lnTo>
                      <a:pt x="24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4" y="6"/>
                    </a:lnTo>
                    <a:lnTo>
                      <a:pt x="50" y="14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50" y="34"/>
                    </a:lnTo>
                    <a:lnTo>
                      <a:pt x="44" y="42"/>
                    </a:lnTo>
                    <a:lnTo>
                      <a:pt x="36" y="46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16" y="46"/>
                    </a:lnTo>
                    <a:lnTo>
                      <a:pt x="8" y="42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4" y="14"/>
                    </a:lnTo>
                    <a:lnTo>
                      <a:pt x="8" y="6"/>
                    </a:lnTo>
                    <a:lnTo>
                      <a:pt x="18" y="2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8" y="4"/>
                    </a:lnTo>
                    <a:lnTo>
                      <a:pt x="14" y="8"/>
                    </a:lnTo>
                    <a:lnTo>
                      <a:pt x="10" y="14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2" y="30"/>
                    </a:lnTo>
                    <a:lnTo>
                      <a:pt x="14" y="38"/>
                    </a:lnTo>
                    <a:lnTo>
                      <a:pt x="20" y="44"/>
                    </a:lnTo>
                    <a:lnTo>
                      <a:pt x="28" y="46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119">
                <a:extLst>
                  <a:ext uri="{FF2B5EF4-FFF2-40B4-BE49-F238E27FC236}">
                    <a16:creationId xmlns:a16="http://schemas.microsoft.com/office/drawing/2014/main" id="{27987D54-37A5-634D-BB96-B3A0843157E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05535" y="2509603"/>
                <a:ext cx="237303" cy="299803"/>
              </a:xfrm>
              <a:custGeom>
                <a:avLst/>
                <a:gdLst/>
                <a:ahLst/>
                <a:cxnLst>
                  <a:cxn ang="0">
                    <a:pos x="16" y="38"/>
                  </a:cxn>
                  <a:cxn ang="0">
                    <a:pos x="16" y="38"/>
                  </a:cxn>
                  <a:cxn ang="0">
                    <a:pos x="16" y="42"/>
                  </a:cxn>
                  <a:cxn ang="0">
                    <a:pos x="18" y="44"/>
                  </a:cxn>
                  <a:cxn ang="0">
                    <a:pos x="24" y="46"/>
                  </a:cxn>
                  <a:cxn ang="0">
                    <a:pos x="28" y="46"/>
                  </a:cxn>
                  <a:cxn ang="0">
                    <a:pos x="28" y="48"/>
                  </a:cxn>
                  <a:cxn ang="0">
                    <a:pos x="0" y="48"/>
                  </a:cxn>
                  <a:cxn ang="0">
                    <a:pos x="0" y="46"/>
                  </a:cxn>
                  <a:cxn ang="0">
                    <a:pos x="0" y="46"/>
                  </a:cxn>
                  <a:cxn ang="0">
                    <a:pos x="4" y="44"/>
                  </a:cxn>
                  <a:cxn ang="0">
                    <a:pos x="6" y="44"/>
                  </a:cxn>
                  <a:cxn ang="0">
                    <a:pos x="8" y="40"/>
                  </a:cxn>
                  <a:cxn ang="0">
                    <a:pos x="8" y="36"/>
                  </a:cxn>
                  <a:cxn ang="0">
                    <a:pos x="8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22" y="2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38" y="4"/>
                  </a:cxn>
                  <a:cxn ang="0">
                    <a:pos x="34" y="10"/>
                  </a:cxn>
                  <a:cxn ang="0">
                    <a:pos x="34" y="10"/>
                  </a:cxn>
                  <a:cxn ang="0">
                    <a:pos x="28" y="8"/>
                  </a:cxn>
                  <a:cxn ang="0">
                    <a:pos x="28" y="8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20" y="10"/>
                  </a:cxn>
                  <a:cxn ang="0">
                    <a:pos x="16" y="16"/>
                  </a:cxn>
                  <a:cxn ang="0">
                    <a:pos x="16" y="38"/>
                  </a:cxn>
                </a:cxnLst>
                <a:rect l="0" t="0" r="r" b="b"/>
                <a:pathLst>
                  <a:path w="38" h="48">
                    <a:moveTo>
                      <a:pt x="16" y="38"/>
                    </a:moveTo>
                    <a:lnTo>
                      <a:pt x="16" y="38"/>
                    </a:lnTo>
                    <a:lnTo>
                      <a:pt x="16" y="42"/>
                    </a:lnTo>
                    <a:lnTo>
                      <a:pt x="18" y="44"/>
                    </a:lnTo>
                    <a:lnTo>
                      <a:pt x="24" y="46"/>
                    </a:lnTo>
                    <a:lnTo>
                      <a:pt x="28" y="46"/>
                    </a:lnTo>
                    <a:lnTo>
                      <a:pt x="28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8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2" y="2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8" y="4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120">
                <a:extLst>
                  <a:ext uri="{FF2B5EF4-FFF2-40B4-BE49-F238E27FC236}">
                    <a16:creationId xmlns:a16="http://schemas.microsoft.com/office/drawing/2014/main" id="{750AF89D-7EF3-D543-B0F7-E921BF5A90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67817" y="2497111"/>
                <a:ext cx="324730" cy="474689"/>
              </a:xfrm>
              <a:custGeom>
                <a:avLst/>
                <a:gdLst/>
                <a:ahLst/>
                <a:cxnLst>
                  <a:cxn ang="0">
                    <a:pos x="18" y="40"/>
                  </a:cxn>
                  <a:cxn ang="0">
                    <a:pos x="18" y="40"/>
                  </a:cxn>
                  <a:cxn ang="0">
                    <a:pos x="24" y="44"/>
                  </a:cxn>
                  <a:cxn ang="0">
                    <a:pos x="30" y="46"/>
                  </a:cxn>
                  <a:cxn ang="0">
                    <a:pos x="30" y="46"/>
                  </a:cxn>
                  <a:cxn ang="0">
                    <a:pos x="36" y="46"/>
                  </a:cxn>
                  <a:cxn ang="0">
                    <a:pos x="40" y="42"/>
                  </a:cxn>
                  <a:cxn ang="0">
                    <a:pos x="44" y="36"/>
                  </a:cxn>
                  <a:cxn ang="0">
                    <a:pos x="44" y="30"/>
                  </a:cxn>
                  <a:cxn ang="0">
                    <a:pos x="44" y="30"/>
                  </a:cxn>
                  <a:cxn ang="0">
                    <a:pos x="44" y="20"/>
                  </a:cxn>
                  <a:cxn ang="0">
                    <a:pos x="40" y="12"/>
                  </a:cxn>
                  <a:cxn ang="0">
                    <a:pos x="34" y="10"/>
                  </a:cxn>
                  <a:cxn ang="0">
                    <a:pos x="30" y="8"/>
                  </a:cxn>
                  <a:cxn ang="0">
                    <a:pos x="30" y="8"/>
                  </a:cxn>
                  <a:cxn ang="0">
                    <a:pos x="24" y="10"/>
                  </a:cxn>
                  <a:cxn ang="0">
                    <a:pos x="18" y="14"/>
                  </a:cxn>
                  <a:cxn ang="0">
                    <a:pos x="18" y="10"/>
                  </a:cxn>
                  <a:cxn ang="0">
                    <a:pos x="18" y="10"/>
                  </a:cxn>
                  <a:cxn ang="0">
                    <a:pos x="28" y="4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42" y="4"/>
                  </a:cxn>
                  <a:cxn ang="0">
                    <a:pos x="48" y="8"/>
                  </a:cxn>
                  <a:cxn ang="0">
                    <a:pos x="52" y="16"/>
                  </a:cxn>
                  <a:cxn ang="0">
                    <a:pos x="52" y="24"/>
                  </a:cxn>
                  <a:cxn ang="0">
                    <a:pos x="52" y="24"/>
                  </a:cxn>
                  <a:cxn ang="0">
                    <a:pos x="50" y="34"/>
                  </a:cxn>
                  <a:cxn ang="0">
                    <a:pos x="46" y="42"/>
                  </a:cxn>
                  <a:cxn ang="0">
                    <a:pos x="38" y="48"/>
                  </a:cxn>
                  <a:cxn ang="0">
                    <a:pos x="28" y="50"/>
                  </a:cxn>
                  <a:cxn ang="0">
                    <a:pos x="28" y="50"/>
                  </a:cxn>
                  <a:cxn ang="0">
                    <a:pos x="18" y="48"/>
                  </a:cxn>
                  <a:cxn ang="0">
                    <a:pos x="18" y="66"/>
                  </a:cxn>
                  <a:cxn ang="0">
                    <a:pos x="18" y="66"/>
                  </a:cxn>
                  <a:cxn ang="0">
                    <a:pos x="18" y="70"/>
                  </a:cxn>
                  <a:cxn ang="0">
                    <a:pos x="20" y="72"/>
                  </a:cxn>
                  <a:cxn ang="0">
                    <a:pos x="24" y="74"/>
                  </a:cxn>
                  <a:cxn ang="0">
                    <a:pos x="28" y="74"/>
                  </a:cxn>
                  <a:cxn ang="0">
                    <a:pos x="28" y="76"/>
                  </a:cxn>
                  <a:cxn ang="0">
                    <a:pos x="0" y="76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4"/>
                  </a:cxn>
                  <a:cxn ang="0">
                    <a:pos x="6" y="74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10" y="66"/>
                  </a:cxn>
                  <a:cxn ang="0">
                    <a:pos x="10" y="14"/>
                  </a:cxn>
                  <a:cxn ang="0">
                    <a:pos x="10" y="14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18" y="40"/>
                  </a:cxn>
                </a:cxnLst>
                <a:rect l="0" t="0" r="r" b="b"/>
                <a:pathLst>
                  <a:path w="52" h="76">
                    <a:moveTo>
                      <a:pt x="18" y="40"/>
                    </a:moveTo>
                    <a:lnTo>
                      <a:pt x="18" y="40"/>
                    </a:lnTo>
                    <a:lnTo>
                      <a:pt x="24" y="44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6" y="46"/>
                    </a:lnTo>
                    <a:lnTo>
                      <a:pt x="40" y="42"/>
                    </a:lnTo>
                    <a:lnTo>
                      <a:pt x="44" y="36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20"/>
                    </a:lnTo>
                    <a:lnTo>
                      <a:pt x="40" y="12"/>
                    </a:lnTo>
                    <a:lnTo>
                      <a:pt x="34" y="10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24" y="10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28" y="4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42" y="4"/>
                    </a:lnTo>
                    <a:lnTo>
                      <a:pt x="48" y="8"/>
                    </a:lnTo>
                    <a:lnTo>
                      <a:pt x="52" y="16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50" y="34"/>
                    </a:lnTo>
                    <a:lnTo>
                      <a:pt x="46" y="42"/>
                    </a:lnTo>
                    <a:lnTo>
                      <a:pt x="38" y="48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18" y="48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70"/>
                    </a:lnTo>
                    <a:lnTo>
                      <a:pt x="20" y="72"/>
                    </a:lnTo>
                    <a:lnTo>
                      <a:pt x="24" y="74"/>
                    </a:lnTo>
                    <a:lnTo>
                      <a:pt x="28" y="74"/>
                    </a:lnTo>
                    <a:lnTo>
                      <a:pt x="28" y="76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4"/>
                    </a:lnTo>
                    <a:lnTo>
                      <a:pt x="6" y="74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10" y="6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121">
                <a:extLst>
                  <a:ext uri="{FF2B5EF4-FFF2-40B4-BE49-F238E27FC236}">
                    <a16:creationId xmlns:a16="http://schemas.microsoft.com/office/drawing/2014/main" id="{E3148C38-32D3-7343-BE18-BBFB0C549A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167485" y="2509603"/>
                <a:ext cx="312241" cy="299803"/>
              </a:xfrm>
              <a:custGeom>
                <a:avLst/>
                <a:gdLst/>
                <a:ahLst/>
                <a:cxnLst>
                  <a:cxn ang="0">
                    <a:pos x="26" y="46"/>
                  </a:cxn>
                  <a:cxn ang="0">
                    <a:pos x="26" y="46"/>
                  </a:cxn>
                  <a:cxn ang="0">
                    <a:pos x="32" y="44"/>
                  </a:cxn>
                  <a:cxn ang="0">
                    <a:pos x="36" y="42"/>
                  </a:cxn>
                  <a:cxn ang="0">
                    <a:pos x="40" y="36"/>
                  </a:cxn>
                  <a:cxn ang="0">
                    <a:pos x="42" y="28"/>
                  </a:cxn>
                  <a:cxn ang="0">
                    <a:pos x="42" y="28"/>
                  </a:cxn>
                  <a:cxn ang="0">
                    <a:pos x="40" y="18"/>
                  </a:cxn>
                  <a:cxn ang="0">
                    <a:pos x="38" y="10"/>
                  </a:cxn>
                  <a:cxn ang="0">
                    <a:pos x="32" y="6"/>
                  </a:cxn>
                  <a:cxn ang="0">
                    <a:pos x="24" y="2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36" y="2"/>
                  </a:cxn>
                  <a:cxn ang="0">
                    <a:pos x="44" y="8"/>
                  </a:cxn>
                  <a:cxn ang="0">
                    <a:pos x="50" y="14"/>
                  </a:cxn>
                  <a:cxn ang="0">
                    <a:pos x="50" y="24"/>
                  </a:cxn>
                  <a:cxn ang="0">
                    <a:pos x="50" y="24"/>
                  </a:cxn>
                  <a:cxn ang="0">
                    <a:pos x="48" y="34"/>
                  </a:cxn>
                  <a:cxn ang="0">
                    <a:pos x="44" y="42"/>
                  </a:cxn>
                  <a:cxn ang="0">
                    <a:pos x="36" y="46"/>
                  </a:cxn>
                  <a:cxn ang="0">
                    <a:pos x="26" y="48"/>
                  </a:cxn>
                  <a:cxn ang="0">
                    <a:pos x="26" y="48"/>
                  </a:cxn>
                  <a:cxn ang="0">
                    <a:pos x="16" y="46"/>
                  </a:cxn>
                  <a:cxn ang="0">
                    <a:pos x="8" y="42"/>
                  </a:cxn>
                  <a:cxn ang="0">
                    <a:pos x="2" y="3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2" y="14"/>
                  </a:cxn>
                  <a:cxn ang="0">
                    <a:pos x="8" y="6"/>
                  </a:cxn>
                  <a:cxn ang="0">
                    <a:pos x="16" y="2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4" y="2"/>
                  </a:cxn>
                  <a:cxn ang="0">
                    <a:pos x="18" y="4"/>
                  </a:cxn>
                  <a:cxn ang="0">
                    <a:pos x="14" y="8"/>
                  </a:cxn>
                  <a:cxn ang="0">
                    <a:pos x="10" y="14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10" y="30"/>
                  </a:cxn>
                  <a:cxn ang="0">
                    <a:pos x="14" y="38"/>
                  </a:cxn>
                  <a:cxn ang="0">
                    <a:pos x="20" y="44"/>
                  </a:cxn>
                  <a:cxn ang="0">
                    <a:pos x="26" y="46"/>
                  </a:cxn>
                </a:cxnLst>
                <a:rect l="0" t="0" r="r" b="b"/>
                <a:pathLst>
                  <a:path w="50" h="48">
                    <a:moveTo>
                      <a:pt x="26" y="46"/>
                    </a:moveTo>
                    <a:lnTo>
                      <a:pt x="26" y="46"/>
                    </a:lnTo>
                    <a:lnTo>
                      <a:pt x="32" y="44"/>
                    </a:lnTo>
                    <a:lnTo>
                      <a:pt x="36" y="42"/>
                    </a:lnTo>
                    <a:lnTo>
                      <a:pt x="40" y="36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0" y="18"/>
                    </a:lnTo>
                    <a:lnTo>
                      <a:pt x="38" y="10"/>
                    </a:lnTo>
                    <a:lnTo>
                      <a:pt x="32" y="6"/>
                    </a:lnTo>
                    <a:lnTo>
                      <a:pt x="24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4" y="8"/>
                    </a:lnTo>
                    <a:lnTo>
                      <a:pt x="50" y="1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48" y="34"/>
                    </a:lnTo>
                    <a:lnTo>
                      <a:pt x="44" y="42"/>
                    </a:lnTo>
                    <a:lnTo>
                      <a:pt x="36" y="46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16" y="46"/>
                    </a:lnTo>
                    <a:lnTo>
                      <a:pt x="8" y="42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2" y="14"/>
                    </a:lnTo>
                    <a:lnTo>
                      <a:pt x="8" y="6"/>
                    </a:lnTo>
                    <a:lnTo>
                      <a:pt x="16" y="2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8" y="4"/>
                    </a:lnTo>
                    <a:lnTo>
                      <a:pt x="14" y="8"/>
                    </a:lnTo>
                    <a:lnTo>
                      <a:pt x="10" y="1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0" y="30"/>
                    </a:lnTo>
                    <a:lnTo>
                      <a:pt x="14" y="38"/>
                    </a:lnTo>
                    <a:lnTo>
                      <a:pt x="20" y="44"/>
                    </a:lnTo>
                    <a:lnTo>
                      <a:pt x="26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122">
                <a:extLst>
                  <a:ext uri="{FF2B5EF4-FFF2-40B4-BE49-F238E27FC236}">
                    <a16:creationId xmlns:a16="http://schemas.microsoft.com/office/drawing/2014/main" id="{3AFD281C-2414-6B43-A41D-B114D8B508E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167485" y="2509603"/>
                <a:ext cx="312241" cy="299803"/>
              </a:xfrm>
              <a:custGeom>
                <a:avLst/>
                <a:gdLst/>
                <a:ahLst/>
                <a:cxnLst>
                  <a:cxn ang="0">
                    <a:pos x="26" y="46"/>
                  </a:cxn>
                  <a:cxn ang="0">
                    <a:pos x="26" y="46"/>
                  </a:cxn>
                  <a:cxn ang="0">
                    <a:pos x="32" y="44"/>
                  </a:cxn>
                  <a:cxn ang="0">
                    <a:pos x="36" y="42"/>
                  </a:cxn>
                  <a:cxn ang="0">
                    <a:pos x="40" y="36"/>
                  </a:cxn>
                  <a:cxn ang="0">
                    <a:pos x="42" y="28"/>
                  </a:cxn>
                  <a:cxn ang="0">
                    <a:pos x="42" y="28"/>
                  </a:cxn>
                  <a:cxn ang="0">
                    <a:pos x="40" y="18"/>
                  </a:cxn>
                  <a:cxn ang="0">
                    <a:pos x="38" y="10"/>
                  </a:cxn>
                  <a:cxn ang="0">
                    <a:pos x="32" y="6"/>
                  </a:cxn>
                  <a:cxn ang="0">
                    <a:pos x="24" y="2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36" y="2"/>
                  </a:cxn>
                  <a:cxn ang="0">
                    <a:pos x="44" y="8"/>
                  </a:cxn>
                  <a:cxn ang="0">
                    <a:pos x="50" y="14"/>
                  </a:cxn>
                  <a:cxn ang="0">
                    <a:pos x="50" y="24"/>
                  </a:cxn>
                  <a:cxn ang="0">
                    <a:pos x="50" y="24"/>
                  </a:cxn>
                  <a:cxn ang="0">
                    <a:pos x="48" y="34"/>
                  </a:cxn>
                  <a:cxn ang="0">
                    <a:pos x="44" y="42"/>
                  </a:cxn>
                  <a:cxn ang="0">
                    <a:pos x="36" y="46"/>
                  </a:cxn>
                  <a:cxn ang="0">
                    <a:pos x="26" y="48"/>
                  </a:cxn>
                  <a:cxn ang="0">
                    <a:pos x="26" y="48"/>
                  </a:cxn>
                  <a:cxn ang="0">
                    <a:pos x="16" y="46"/>
                  </a:cxn>
                  <a:cxn ang="0">
                    <a:pos x="8" y="42"/>
                  </a:cxn>
                  <a:cxn ang="0">
                    <a:pos x="2" y="3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2" y="14"/>
                  </a:cxn>
                  <a:cxn ang="0">
                    <a:pos x="8" y="6"/>
                  </a:cxn>
                  <a:cxn ang="0">
                    <a:pos x="16" y="2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4" y="2"/>
                  </a:cxn>
                  <a:cxn ang="0">
                    <a:pos x="18" y="4"/>
                  </a:cxn>
                  <a:cxn ang="0">
                    <a:pos x="14" y="8"/>
                  </a:cxn>
                  <a:cxn ang="0">
                    <a:pos x="10" y="14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10" y="30"/>
                  </a:cxn>
                  <a:cxn ang="0">
                    <a:pos x="14" y="38"/>
                  </a:cxn>
                  <a:cxn ang="0">
                    <a:pos x="20" y="44"/>
                  </a:cxn>
                  <a:cxn ang="0">
                    <a:pos x="26" y="46"/>
                  </a:cxn>
                </a:cxnLst>
                <a:rect l="0" t="0" r="r" b="b"/>
                <a:pathLst>
                  <a:path w="50" h="48">
                    <a:moveTo>
                      <a:pt x="26" y="46"/>
                    </a:moveTo>
                    <a:lnTo>
                      <a:pt x="26" y="46"/>
                    </a:lnTo>
                    <a:lnTo>
                      <a:pt x="32" y="44"/>
                    </a:lnTo>
                    <a:lnTo>
                      <a:pt x="36" y="42"/>
                    </a:lnTo>
                    <a:lnTo>
                      <a:pt x="40" y="36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0" y="18"/>
                    </a:lnTo>
                    <a:lnTo>
                      <a:pt x="38" y="10"/>
                    </a:lnTo>
                    <a:lnTo>
                      <a:pt x="32" y="6"/>
                    </a:lnTo>
                    <a:lnTo>
                      <a:pt x="24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4" y="8"/>
                    </a:lnTo>
                    <a:lnTo>
                      <a:pt x="50" y="1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48" y="34"/>
                    </a:lnTo>
                    <a:lnTo>
                      <a:pt x="44" y="42"/>
                    </a:lnTo>
                    <a:lnTo>
                      <a:pt x="36" y="46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16" y="46"/>
                    </a:lnTo>
                    <a:lnTo>
                      <a:pt x="8" y="42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2" y="14"/>
                    </a:lnTo>
                    <a:lnTo>
                      <a:pt x="8" y="6"/>
                    </a:lnTo>
                    <a:lnTo>
                      <a:pt x="16" y="2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8" y="4"/>
                    </a:lnTo>
                    <a:lnTo>
                      <a:pt x="14" y="8"/>
                    </a:lnTo>
                    <a:lnTo>
                      <a:pt x="10" y="1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0" y="30"/>
                    </a:lnTo>
                    <a:lnTo>
                      <a:pt x="14" y="38"/>
                    </a:lnTo>
                    <a:lnTo>
                      <a:pt x="20" y="44"/>
                    </a:lnTo>
                    <a:lnTo>
                      <a:pt x="26" y="46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123">
                <a:extLst>
                  <a:ext uri="{FF2B5EF4-FFF2-40B4-BE49-F238E27FC236}">
                    <a16:creationId xmlns:a16="http://schemas.microsoft.com/office/drawing/2014/main" id="{83D6126E-C887-0B47-81C6-32769FC9E6A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42174" y="2509603"/>
                <a:ext cx="224813" cy="299803"/>
              </a:xfrm>
              <a:custGeom>
                <a:avLst/>
                <a:gdLst/>
                <a:ahLst/>
                <a:cxnLst>
                  <a:cxn ang="0">
                    <a:pos x="16" y="38"/>
                  </a:cxn>
                  <a:cxn ang="0">
                    <a:pos x="16" y="38"/>
                  </a:cxn>
                  <a:cxn ang="0">
                    <a:pos x="16" y="42"/>
                  </a:cxn>
                  <a:cxn ang="0">
                    <a:pos x="16" y="44"/>
                  </a:cxn>
                  <a:cxn ang="0">
                    <a:pos x="22" y="46"/>
                  </a:cxn>
                  <a:cxn ang="0">
                    <a:pos x="28" y="46"/>
                  </a:cxn>
                  <a:cxn ang="0">
                    <a:pos x="28" y="48"/>
                  </a:cxn>
                  <a:cxn ang="0">
                    <a:pos x="0" y="48"/>
                  </a:cxn>
                  <a:cxn ang="0">
                    <a:pos x="0" y="46"/>
                  </a:cxn>
                  <a:cxn ang="0">
                    <a:pos x="0" y="46"/>
                  </a:cxn>
                  <a:cxn ang="0">
                    <a:pos x="4" y="44"/>
                  </a:cxn>
                  <a:cxn ang="0">
                    <a:pos x="6" y="44"/>
                  </a:cxn>
                  <a:cxn ang="0">
                    <a:pos x="6" y="40"/>
                  </a:cxn>
                  <a:cxn ang="0">
                    <a:pos x="8" y="36"/>
                  </a:cxn>
                  <a:cxn ang="0">
                    <a:pos x="8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2" y="0"/>
                  </a:cxn>
                  <a:cxn ang="0">
                    <a:pos x="16" y="0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22" y="2"/>
                  </a:cxn>
                  <a:cxn ang="0">
                    <a:pos x="24" y="0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36" y="4"/>
                  </a:cxn>
                  <a:cxn ang="0">
                    <a:pos x="34" y="10"/>
                  </a:cxn>
                  <a:cxn ang="0">
                    <a:pos x="34" y="10"/>
                  </a:cxn>
                  <a:cxn ang="0">
                    <a:pos x="28" y="8"/>
                  </a:cxn>
                  <a:cxn ang="0">
                    <a:pos x="28" y="8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0" y="8"/>
                  </a:cxn>
                  <a:cxn ang="0">
                    <a:pos x="18" y="10"/>
                  </a:cxn>
                  <a:cxn ang="0">
                    <a:pos x="18" y="10"/>
                  </a:cxn>
                  <a:cxn ang="0">
                    <a:pos x="16" y="16"/>
                  </a:cxn>
                  <a:cxn ang="0">
                    <a:pos x="16" y="38"/>
                  </a:cxn>
                </a:cxnLst>
                <a:rect l="0" t="0" r="r" b="b"/>
                <a:pathLst>
                  <a:path w="36" h="48">
                    <a:moveTo>
                      <a:pt x="16" y="38"/>
                    </a:moveTo>
                    <a:lnTo>
                      <a:pt x="16" y="38"/>
                    </a:lnTo>
                    <a:lnTo>
                      <a:pt x="16" y="42"/>
                    </a:lnTo>
                    <a:lnTo>
                      <a:pt x="16" y="44"/>
                    </a:lnTo>
                    <a:lnTo>
                      <a:pt x="22" y="46"/>
                    </a:lnTo>
                    <a:lnTo>
                      <a:pt x="28" y="46"/>
                    </a:lnTo>
                    <a:lnTo>
                      <a:pt x="28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6" y="40"/>
                    </a:lnTo>
                    <a:lnTo>
                      <a:pt x="8" y="36"/>
                    </a:lnTo>
                    <a:lnTo>
                      <a:pt x="8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2" y="2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6" y="4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0" y="8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6" y="16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124">
                <a:extLst>
                  <a:ext uri="{FF2B5EF4-FFF2-40B4-BE49-F238E27FC236}">
                    <a16:creationId xmlns:a16="http://schemas.microsoft.com/office/drawing/2014/main" id="{AF224298-4895-1748-8C03-9C48B241BB6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791967" y="2509603"/>
                <a:ext cx="262282" cy="299803"/>
              </a:xfrm>
              <a:custGeom>
                <a:avLst/>
                <a:gdLst/>
                <a:ahLst/>
                <a:cxnLst>
                  <a:cxn ang="0">
                    <a:pos x="24" y="14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6" y="4"/>
                  </a:cxn>
                  <a:cxn ang="0">
                    <a:pos x="8" y="8"/>
                  </a:cxn>
                  <a:cxn ang="0">
                    <a:pos x="10" y="12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6" y="6"/>
                  </a:cxn>
                  <a:cxn ang="0">
                    <a:pos x="18" y="0"/>
                  </a:cxn>
                  <a:cxn ang="0">
                    <a:pos x="24" y="2"/>
                  </a:cxn>
                  <a:cxn ang="0">
                    <a:pos x="30" y="6"/>
                  </a:cxn>
                  <a:cxn ang="0">
                    <a:pos x="32" y="16"/>
                  </a:cxn>
                  <a:cxn ang="0">
                    <a:pos x="32" y="32"/>
                  </a:cxn>
                  <a:cxn ang="0">
                    <a:pos x="34" y="42"/>
                  </a:cxn>
                  <a:cxn ang="0">
                    <a:pos x="36" y="44"/>
                  </a:cxn>
                  <a:cxn ang="0">
                    <a:pos x="40" y="40"/>
                  </a:cxn>
                  <a:cxn ang="0">
                    <a:pos x="42" y="42"/>
                  </a:cxn>
                  <a:cxn ang="0">
                    <a:pos x="30" y="48"/>
                  </a:cxn>
                  <a:cxn ang="0">
                    <a:pos x="28" y="48"/>
                  </a:cxn>
                  <a:cxn ang="0">
                    <a:pos x="24" y="42"/>
                  </a:cxn>
                  <a:cxn ang="0">
                    <a:pos x="16" y="48"/>
                  </a:cxn>
                  <a:cxn ang="0">
                    <a:pos x="10" y="48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2" y="34"/>
                  </a:cxn>
                  <a:cxn ang="0">
                    <a:pos x="14" y="28"/>
                  </a:cxn>
                  <a:cxn ang="0">
                    <a:pos x="24" y="24"/>
                  </a:cxn>
                  <a:cxn ang="0">
                    <a:pos x="24" y="26"/>
                  </a:cxn>
                  <a:cxn ang="0">
                    <a:pos x="18" y="28"/>
                  </a:cxn>
                  <a:cxn ang="0">
                    <a:pos x="8" y="34"/>
                  </a:cxn>
                  <a:cxn ang="0">
                    <a:pos x="8" y="38"/>
                  </a:cxn>
                  <a:cxn ang="0">
                    <a:pos x="10" y="42"/>
                  </a:cxn>
                  <a:cxn ang="0">
                    <a:pos x="14" y="44"/>
                  </a:cxn>
                  <a:cxn ang="0">
                    <a:pos x="24" y="40"/>
                  </a:cxn>
                </a:cxnLst>
                <a:rect l="0" t="0" r="r" b="b"/>
                <a:pathLst>
                  <a:path w="42" h="48">
                    <a:moveTo>
                      <a:pt x="24" y="14"/>
                    </a:move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6" y="6"/>
                    </a:lnTo>
                    <a:lnTo>
                      <a:pt x="12" y="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2" y="10"/>
                    </a:lnTo>
                    <a:lnTo>
                      <a:pt x="32" y="16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42"/>
                    </a:lnTo>
                    <a:lnTo>
                      <a:pt x="34" y="42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8" y="42"/>
                    </a:lnTo>
                    <a:lnTo>
                      <a:pt x="40" y="40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28" y="48"/>
                    </a:lnTo>
                    <a:lnTo>
                      <a:pt x="26" y="46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16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6" y="48"/>
                    </a:lnTo>
                    <a:lnTo>
                      <a:pt x="2" y="46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34"/>
                    </a:lnTo>
                    <a:lnTo>
                      <a:pt x="4" y="32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24" y="24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0" y="32"/>
                    </a:lnTo>
                    <a:lnTo>
                      <a:pt x="8" y="34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40"/>
                    </a:lnTo>
                    <a:lnTo>
                      <a:pt x="10" y="42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8" y="44"/>
                    </a:lnTo>
                    <a:lnTo>
                      <a:pt x="24" y="40"/>
                    </a:lnTo>
                    <a:lnTo>
                      <a:pt x="24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125">
                <a:extLst>
                  <a:ext uri="{FF2B5EF4-FFF2-40B4-BE49-F238E27FC236}">
                    <a16:creationId xmlns:a16="http://schemas.microsoft.com/office/drawing/2014/main" id="{5A9F0402-7176-A741-B179-A37E60B177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79228" y="2447144"/>
                <a:ext cx="187344" cy="362262"/>
              </a:xfrm>
              <a:custGeom>
                <a:avLst/>
                <a:gdLst/>
                <a:ahLst/>
                <a:cxnLst>
                  <a:cxn ang="0">
                    <a:pos x="30" y="12"/>
                  </a:cxn>
                  <a:cxn ang="0">
                    <a:pos x="28" y="16"/>
                  </a:cxn>
                  <a:cxn ang="0">
                    <a:pos x="14" y="16"/>
                  </a:cxn>
                  <a:cxn ang="0">
                    <a:pos x="14" y="44"/>
                  </a:cxn>
                  <a:cxn ang="0">
                    <a:pos x="14" y="44"/>
                  </a:cxn>
                  <a:cxn ang="0">
                    <a:pos x="14" y="48"/>
                  </a:cxn>
                  <a:cxn ang="0">
                    <a:pos x="16" y="52"/>
                  </a:cxn>
                  <a:cxn ang="0">
                    <a:pos x="22" y="54"/>
                  </a:cxn>
                  <a:cxn ang="0">
                    <a:pos x="22" y="54"/>
                  </a:cxn>
                  <a:cxn ang="0">
                    <a:pos x="24" y="52"/>
                  </a:cxn>
                  <a:cxn ang="0">
                    <a:pos x="28" y="48"/>
                  </a:cxn>
                  <a:cxn ang="0">
                    <a:pos x="30" y="50"/>
                  </a:cxn>
                  <a:cxn ang="0">
                    <a:pos x="30" y="50"/>
                  </a:cxn>
                  <a:cxn ang="0">
                    <a:pos x="24" y="56"/>
                  </a:cxn>
                  <a:cxn ang="0">
                    <a:pos x="22" y="58"/>
                  </a:cxn>
                  <a:cxn ang="0">
                    <a:pos x="18" y="58"/>
                  </a:cxn>
                  <a:cxn ang="0">
                    <a:pos x="18" y="58"/>
                  </a:cxn>
                  <a:cxn ang="0">
                    <a:pos x="12" y="58"/>
                  </a:cxn>
                  <a:cxn ang="0">
                    <a:pos x="8" y="54"/>
                  </a:cxn>
                  <a:cxn ang="0">
                    <a:pos x="6" y="50"/>
                  </a:cxn>
                  <a:cxn ang="0">
                    <a:pos x="6" y="46"/>
                  </a:cxn>
                  <a:cxn ang="0">
                    <a:pos x="6" y="16"/>
                  </a:cxn>
                  <a:cxn ang="0">
                    <a:pos x="0" y="16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4" y="12"/>
                  </a:cxn>
                  <a:cxn ang="0">
                    <a:pos x="30" y="12"/>
                  </a:cxn>
                </a:cxnLst>
                <a:rect l="0" t="0" r="r" b="b"/>
                <a:pathLst>
                  <a:path w="30" h="58">
                    <a:moveTo>
                      <a:pt x="30" y="12"/>
                    </a:moveTo>
                    <a:lnTo>
                      <a:pt x="28" y="16"/>
                    </a:lnTo>
                    <a:lnTo>
                      <a:pt x="14" y="16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" y="48"/>
                    </a:lnTo>
                    <a:lnTo>
                      <a:pt x="16" y="52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4" y="52"/>
                    </a:lnTo>
                    <a:lnTo>
                      <a:pt x="28" y="48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24" y="56"/>
                    </a:lnTo>
                    <a:lnTo>
                      <a:pt x="22" y="58"/>
                    </a:lnTo>
                    <a:lnTo>
                      <a:pt x="18" y="58"/>
                    </a:lnTo>
                    <a:lnTo>
                      <a:pt x="18" y="58"/>
                    </a:lnTo>
                    <a:lnTo>
                      <a:pt x="12" y="58"/>
                    </a:lnTo>
                    <a:lnTo>
                      <a:pt x="8" y="54"/>
                    </a:lnTo>
                    <a:lnTo>
                      <a:pt x="6" y="50"/>
                    </a:lnTo>
                    <a:lnTo>
                      <a:pt x="6" y="46"/>
                    </a:lnTo>
                    <a:lnTo>
                      <a:pt x="6" y="16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6" y="8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12"/>
                    </a:lnTo>
                    <a:lnTo>
                      <a:pt x="3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126">
                <a:extLst>
                  <a:ext uri="{FF2B5EF4-FFF2-40B4-BE49-F238E27FC236}">
                    <a16:creationId xmlns:a16="http://schemas.microsoft.com/office/drawing/2014/main" id="{A8189AD0-DB80-A04E-B7B2-4C0D6E342E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91552" y="2509603"/>
                <a:ext cx="162365" cy="299803"/>
              </a:xfrm>
              <a:custGeom>
                <a:avLst/>
                <a:gdLst/>
                <a:ahLst/>
                <a:cxnLst>
                  <a:cxn ang="0">
                    <a:pos x="18" y="38"/>
                  </a:cxn>
                  <a:cxn ang="0">
                    <a:pos x="18" y="38"/>
                  </a:cxn>
                  <a:cxn ang="0">
                    <a:pos x="18" y="42"/>
                  </a:cxn>
                  <a:cxn ang="0">
                    <a:pos x="20" y="44"/>
                  </a:cxn>
                  <a:cxn ang="0">
                    <a:pos x="22" y="44"/>
                  </a:cxn>
                  <a:cxn ang="0">
                    <a:pos x="26" y="46"/>
                  </a:cxn>
                  <a:cxn ang="0">
                    <a:pos x="26" y="48"/>
                  </a:cxn>
                  <a:cxn ang="0">
                    <a:pos x="0" y="48"/>
                  </a:cxn>
                  <a:cxn ang="0">
                    <a:pos x="0" y="46"/>
                  </a:cxn>
                  <a:cxn ang="0">
                    <a:pos x="0" y="46"/>
                  </a:cxn>
                  <a:cxn ang="0">
                    <a:pos x="4" y="44"/>
                  </a:cxn>
                  <a:cxn ang="0">
                    <a:pos x="8" y="44"/>
                  </a:cxn>
                  <a:cxn ang="0">
                    <a:pos x="8" y="40"/>
                  </a:cxn>
                  <a:cxn ang="0">
                    <a:pos x="10" y="36"/>
                  </a:cxn>
                  <a:cxn ang="0">
                    <a:pos x="10" y="14"/>
                  </a:cxn>
                  <a:cxn ang="0">
                    <a:pos x="10" y="14"/>
                  </a:cxn>
                  <a:cxn ang="0">
                    <a:pos x="8" y="8"/>
                  </a:cxn>
                  <a:cxn ang="0">
                    <a:pos x="6" y="8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18" y="38"/>
                  </a:cxn>
                </a:cxnLst>
                <a:rect l="0" t="0" r="r" b="b"/>
                <a:pathLst>
                  <a:path w="26" h="48">
                    <a:moveTo>
                      <a:pt x="18" y="38"/>
                    </a:moveTo>
                    <a:lnTo>
                      <a:pt x="18" y="38"/>
                    </a:lnTo>
                    <a:lnTo>
                      <a:pt x="18" y="42"/>
                    </a:lnTo>
                    <a:lnTo>
                      <a:pt x="20" y="44"/>
                    </a:lnTo>
                    <a:lnTo>
                      <a:pt x="22" y="44"/>
                    </a:lnTo>
                    <a:lnTo>
                      <a:pt x="26" y="46"/>
                    </a:lnTo>
                    <a:lnTo>
                      <a:pt x="26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4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10" y="3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8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127">
                <a:extLst>
                  <a:ext uri="{FF2B5EF4-FFF2-40B4-BE49-F238E27FC236}">
                    <a16:creationId xmlns:a16="http://schemas.microsoft.com/office/drawing/2014/main" id="{28EB0401-E97B-7248-9F55-B488E062C4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41510" y="2334718"/>
                <a:ext cx="62448" cy="62459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8" y="2"/>
                  </a:cxn>
                  <a:cxn ang="0">
                    <a:pos x="10" y="6"/>
                  </a:cxn>
                  <a:cxn ang="0">
                    <a:pos x="10" y="6"/>
                  </a:cxn>
                  <a:cxn ang="0">
                    <a:pos x="8" y="8"/>
                  </a:cxn>
                  <a:cxn ang="0">
                    <a:pos x="4" y="10"/>
                  </a:cxn>
                  <a:cxn ang="0">
                    <a:pos x="4" y="10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4" y="0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8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128">
                <a:extLst>
                  <a:ext uri="{FF2B5EF4-FFF2-40B4-BE49-F238E27FC236}">
                    <a16:creationId xmlns:a16="http://schemas.microsoft.com/office/drawing/2014/main" id="{6E189EE7-AC8A-F44E-B6B0-CA2B2E21A6C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41510" y="2334718"/>
                <a:ext cx="62448" cy="62459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8" y="2"/>
                  </a:cxn>
                  <a:cxn ang="0">
                    <a:pos x="10" y="6"/>
                  </a:cxn>
                  <a:cxn ang="0">
                    <a:pos x="10" y="6"/>
                  </a:cxn>
                  <a:cxn ang="0">
                    <a:pos x="8" y="8"/>
                  </a:cxn>
                  <a:cxn ang="0">
                    <a:pos x="4" y="10"/>
                  </a:cxn>
                  <a:cxn ang="0">
                    <a:pos x="4" y="10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4" y="0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8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129">
                <a:extLst>
                  <a:ext uri="{FF2B5EF4-FFF2-40B4-BE49-F238E27FC236}">
                    <a16:creationId xmlns:a16="http://schemas.microsoft.com/office/drawing/2014/main" id="{5B67A3D9-AF50-984D-8B1A-090A9C25D5F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03876" y="2509603"/>
                <a:ext cx="312241" cy="299803"/>
              </a:xfrm>
              <a:custGeom>
                <a:avLst/>
                <a:gdLst/>
                <a:ahLst/>
                <a:cxnLst>
                  <a:cxn ang="0">
                    <a:pos x="26" y="46"/>
                  </a:cxn>
                  <a:cxn ang="0">
                    <a:pos x="26" y="46"/>
                  </a:cxn>
                  <a:cxn ang="0">
                    <a:pos x="32" y="44"/>
                  </a:cxn>
                  <a:cxn ang="0">
                    <a:pos x="36" y="42"/>
                  </a:cxn>
                  <a:cxn ang="0">
                    <a:pos x="40" y="36"/>
                  </a:cxn>
                  <a:cxn ang="0">
                    <a:pos x="42" y="28"/>
                  </a:cxn>
                  <a:cxn ang="0">
                    <a:pos x="42" y="28"/>
                  </a:cxn>
                  <a:cxn ang="0">
                    <a:pos x="40" y="18"/>
                  </a:cxn>
                  <a:cxn ang="0">
                    <a:pos x="36" y="10"/>
                  </a:cxn>
                  <a:cxn ang="0">
                    <a:pos x="30" y="4"/>
                  </a:cxn>
                  <a:cxn ang="0">
                    <a:pos x="24" y="2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36" y="2"/>
                  </a:cxn>
                  <a:cxn ang="0">
                    <a:pos x="44" y="6"/>
                  </a:cxn>
                  <a:cxn ang="0">
                    <a:pos x="48" y="14"/>
                  </a:cxn>
                  <a:cxn ang="0">
                    <a:pos x="50" y="24"/>
                  </a:cxn>
                  <a:cxn ang="0">
                    <a:pos x="50" y="24"/>
                  </a:cxn>
                  <a:cxn ang="0">
                    <a:pos x="48" y="34"/>
                  </a:cxn>
                  <a:cxn ang="0">
                    <a:pos x="44" y="42"/>
                  </a:cxn>
                  <a:cxn ang="0">
                    <a:pos x="36" y="46"/>
                  </a:cxn>
                  <a:cxn ang="0">
                    <a:pos x="26" y="48"/>
                  </a:cxn>
                  <a:cxn ang="0">
                    <a:pos x="26" y="48"/>
                  </a:cxn>
                  <a:cxn ang="0">
                    <a:pos x="16" y="46"/>
                  </a:cxn>
                  <a:cxn ang="0">
                    <a:pos x="8" y="42"/>
                  </a:cxn>
                  <a:cxn ang="0">
                    <a:pos x="2" y="3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2" y="14"/>
                  </a:cxn>
                  <a:cxn ang="0">
                    <a:pos x="8" y="6"/>
                  </a:cxn>
                  <a:cxn ang="0">
                    <a:pos x="16" y="2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4" y="2"/>
                  </a:cxn>
                  <a:cxn ang="0">
                    <a:pos x="18" y="4"/>
                  </a:cxn>
                  <a:cxn ang="0">
                    <a:pos x="14" y="8"/>
                  </a:cxn>
                  <a:cxn ang="0">
                    <a:pos x="10" y="14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10" y="30"/>
                  </a:cxn>
                  <a:cxn ang="0">
                    <a:pos x="14" y="38"/>
                  </a:cxn>
                  <a:cxn ang="0">
                    <a:pos x="20" y="44"/>
                  </a:cxn>
                  <a:cxn ang="0">
                    <a:pos x="26" y="46"/>
                  </a:cxn>
                </a:cxnLst>
                <a:rect l="0" t="0" r="r" b="b"/>
                <a:pathLst>
                  <a:path w="50" h="48">
                    <a:moveTo>
                      <a:pt x="26" y="46"/>
                    </a:moveTo>
                    <a:lnTo>
                      <a:pt x="26" y="46"/>
                    </a:lnTo>
                    <a:lnTo>
                      <a:pt x="32" y="44"/>
                    </a:lnTo>
                    <a:lnTo>
                      <a:pt x="36" y="42"/>
                    </a:lnTo>
                    <a:lnTo>
                      <a:pt x="40" y="36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0" y="18"/>
                    </a:lnTo>
                    <a:lnTo>
                      <a:pt x="36" y="10"/>
                    </a:lnTo>
                    <a:lnTo>
                      <a:pt x="30" y="4"/>
                    </a:lnTo>
                    <a:lnTo>
                      <a:pt x="24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4" y="6"/>
                    </a:lnTo>
                    <a:lnTo>
                      <a:pt x="48" y="1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48" y="34"/>
                    </a:lnTo>
                    <a:lnTo>
                      <a:pt x="44" y="42"/>
                    </a:lnTo>
                    <a:lnTo>
                      <a:pt x="36" y="46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16" y="46"/>
                    </a:lnTo>
                    <a:lnTo>
                      <a:pt x="8" y="42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2" y="14"/>
                    </a:lnTo>
                    <a:lnTo>
                      <a:pt x="8" y="6"/>
                    </a:lnTo>
                    <a:lnTo>
                      <a:pt x="16" y="2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8" y="4"/>
                    </a:lnTo>
                    <a:lnTo>
                      <a:pt x="14" y="8"/>
                    </a:lnTo>
                    <a:lnTo>
                      <a:pt x="10" y="1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0" y="30"/>
                    </a:lnTo>
                    <a:lnTo>
                      <a:pt x="14" y="38"/>
                    </a:lnTo>
                    <a:lnTo>
                      <a:pt x="20" y="44"/>
                    </a:lnTo>
                    <a:lnTo>
                      <a:pt x="26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30">
                <a:extLst>
                  <a:ext uri="{FF2B5EF4-FFF2-40B4-BE49-F238E27FC236}">
                    <a16:creationId xmlns:a16="http://schemas.microsoft.com/office/drawing/2014/main" id="{F1BA01C7-37FB-3D41-9AE6-A8DFCD39925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03876" y="2509603"/>
                <a:ext cx="312241" cy="299803"/>
              </a:xfrm>
              <a:custGeom>
                <a:avLst/>
                <a:gdLst/>
                <a:ahLst/>
                <a:cxnLst>
                  <a:cxn ang="0">
                    <a:pos x="26" y="46"/>
                  </a:cxn>
                  <a:cxn ang="0">
                    <a:pos x="26" y="46"/>
                  </a:cxn>
                  <a:cxn ang="0">
                    <a:pos x="32" y="44"/>
                  </a:cxn>
                  <a:cxn ang="0">
                    <a:pos x="36" y="42"/>
                  </a:cxn>
                  <a:cxn ang="0">
                    <a:pos x="40" y="36"/>
                  </a:cxn>
                  <a:cxn ang="0">
                    <a:pos x="42" y="28"/>
                  </a:cxn>
                  <a:cxn ang="0">
                    <a:pos x="42" y="28"/>
                  </a:cxn>
                  <a:cxn ang="0">
                    <a:pos x="40" y="18"/>
                  </a:cxn>
                  <a:cxn ang="0">
                    <a:pos x="36" y="10"/>
                  </a:cxn>
                  <a:cxn ang="0">
                    <a:pos x="30" y="4"/>
                  </a:cxn>
                  <a:cxn ang="0">
                    <a:pos x="24" y="2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36" y="2"/>
                  </a:cxn>
                  <a:cxn ang="0">
                    <a:pos x="44" y="6"/>
                  </a:cxn>
                  <a:cxn ang="0">
                    <a:pos x="48" y="14"/>
                  </a:cxn>
                  <a:cxn ang="0">
                    <a:pos x="50" y="24"/>
                  </a:cxn>
                  <a:cxn ang="0">
                    <a:pos x="50" y="24"/>
                  </a:cxn>
                  <a:cxn ang="0">
                    <a:pos x="48" y="34"/>
                  </a:cxn>
                  <a:cxn ang="0">
                    <a:pos x="44" y="42"/>
                  </a:cxn>
                  <a:cxn ang="0">
                    <a:pos x="36" y="46"/>
                  </a:cxn>
                  <a:cxn ang="0">
                    <a:pos x="26" y="48"/>
                  </a:cxn>
                  <a:cxn ang="0">
                    <a:pos x="26" y="48"/>
                  </a:cxn>
                  <a:cxn ang="0">
                    <a:pos x="16" y="46"/>
                  </a:cxn>
                  <a:cxn ang="0">
                    <a:pos x="8" y="42"/>
                  </a:cxn>
                  <a:cxn ang="0">
                    <a:pos x="2" y="3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2" y="14"/>
                  </a:cxn>
                  <a:cxn ang="0">
                    <a:pos x="8" y="6"/>
                  </a:cxn>
                  <a:cxn ang="0">
                    <a:pos x="16" y="2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4" y="2"/>
                  </a:cxn>
                  <a:cxn ang="0">
                    <a:pos x="18" y="4"/>
                  </a:cxn>
                  <a:cxn ang="0">
                    <a:pos x="14" y="8"/>
                  </a:cxn>
                  <a:cxn ang="0">
                    <a:pos x="10" y="14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10" y="30"/>
                  </a:cxn>
                  <a:cxn ang="0">
                    <a:pos x="14" y="38"/>
                  </a:cxn>
                  <a:cxn ang="0">
                    <a:pos x="20" y="44"/>
                  </a:cxn>
                  <a:cxn ang="0">
                    <a:pos x="26" y="46"/>
                  </a:cxn>
                </a:cxnLst>
                <a:rect l="0" t="0" r="r" b="b"/>
                <a:pathLst>
                  <a:path w="50" h="48">
                    <a:moveTo>
                      <a:pt x="26" y="46"/>
                    </a:moveTo>
                    <a:lnTo>
                      <a:pt x="26" y="46"/>
                    </a:lnTo>
                    <a:lnTo>
                      <a:pt x="32" y="44"/>
                    </a:lnTo>
                    <a:lnTo>
                      <a:pt x="36" y="42"/>
                    </a:lnTo>
                    <a:lnTo>
                      <a:pt x="40" y="36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0" y="18"/>
                    </a:lnTo>
                    <a:lnTo>
                      <a:pt x="36" y="10"/>
                    </a:lnTo>
                    <a:lnTo>
                      <a:pt x="30" y="4"/>
                    </a:lnTo>
                    <a:lnTo>
                      <a:pt x="24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36" y="2"/>
                    </a:lnTo>
                    <a:lnTo>
                      <a:pt x="44" y="6"/>
                    </a:lnTo>
                    <a:lnTo>
                      <a:pt x="48" y="1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48" y="34"/>
                    </a:lnTo>
                    <a:lnTo>
                      <a:pt x="44" y="42"/>
                    </a:lnTo>
                    <a:lnTo>
                      <a:pt x="36" y="46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16" y="46"/>
                    </a:lnTo>
                    <a:lnTo>
                      <a:pt x="8" y="42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2" y="14"/>
                    </a:lnTo>
                    <a:lnTo>
                      <a:pt x="8" y="6"/>
                    </a:lnTo>
                    <a:lnTo>
                      <a:pt x="16" y="2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8" y="4"/>
                    </a:lnTo>
                    <a:lnTo>
                      <a:pt x="14" y="8"/>
                    </a:lnTo>
                    <a:lnTo>
                      <a:pt x="10" y="1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0" y="30"/>
                    </a:lnTo>
                    <a:lnTo>
                      <a:pt x="14" y="38"/>
                    </a:lnTo>
                    <a:lnTo>
                      <a:pt x="20" y="44"/>
                    </a:lnTo>
                    <a:lnTo>
                      <a:pt x="26" y="46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31">
                <a:extLst>
                  <a:ext uri="{FF2B5EF4-FFF2-40B4-BE49-F238E27FC236}">
                    <a16:creationId xmlns:a16="http://schemas.microsoft.com/office/drawing/2014/main" id="{642F9EE6-3C57-E142-A09F-650C1CBF0E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78564" y="2509603"/>
                <a:ext cx="349710" cy="299803"/>
              </a:xfrm>
              <a:custGeom>
                <a:avLst/>
                <a:gdLst/>
                <a:ahLst/>
                <a:cxnLst>
                  <a:cxn ang="0">
                    <a:pos x="16" y="38"/>
                  </a:cxn>
                  <a:cxn ang="0">
                    <a:pos x="16" y="38"/>
                  </a:cxn>
                  <a:cxn ang="0">
                    <a:pos x="16" y="42"/>
                  </a:cxn>
                  <a:cxn ang="0">
                    <a:pos x="16" y="44"/>
                  </a:cxn>
                  <a:cxn ang="0">
                    <a:pos x="18" y="44"/>
                  </a:cxn>
                  <a:cxn ang="0">
                    <a:pos x="22" y="46"/>
                  </a:cxn>
                  <a:cxn ang="0">
                    <a:pos x="22" y="48"/>
                  </a:cxn>
                  <a:cxn ang="0">
                    <a:pos x="0" y="48"/>
                  </a:cxn>
                  <a:cxn ang="0">
                    <a:pos x="0" y="46"/>
                  </a:cxn>
                  <a:cxn ang="0">
                    <a:pos x="0" y="46"/>
                  </a:cxn>
                  <a:cxn ang="0">
                    <a:pos x="2" y="44"/>
                  </a:cxn>
                  <a:cxn ang="0">
                    <a:pos x="6" y="44"/>
                  </a:cxn>
                  <a:cxn ang="0">
                    <a:pos x="8" y="38"/>
                  </a:cxn>
                  <a:cxn ang="0">
                    <a:pos x="8" y="14"/>
                  </a:cxn>
                  <a:cxn ang="0">
                    <a:pos x="8" y="14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26" y="2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40" y="0"/>
                  </a:cxn>
                  <a:cxn ang="0">
                    <a:pos x="44" y="4"/>
                  </a:cxn>
                  <a:cxn ang="0">
                    <a:pos x="46" y="10"/>
                  </a:cxn>
                  <a:cxn ang="0">
                    <a:pos x="48" y="18"/>
                  </a:cxn>
                  <a:cxn ang="0">
                    <a:pos x="48" y="18"/>
                  </a:cxn>
                  <a:cxn ang="0">
                    <a:pos x="46" y="40"/>
                  </a:cxn>
                  <a:cxn ang="0">
                    <a:pos x="46" y="40"/>
                  </a:cxn>
                  <a:cxn ang="0">
                    <a:pos x="48" y="44"/>
                  </a:cxn>
                  <a:cxn ang="0">
                    <a:pos x="54" y="46"/>
                  </a:cxn>
                  <a:cxn ang="0">
                    <a:pos x="56" y="46"/>
                  </a:cxn>
                  <a:cxn ang="0">
                    <a:pos x="56" y="48"/>
                  </a:cxn>
                  <a:cxn ang="0">
                    <a:pos x="30" y="48"/>
                  </a:cxn>
                  <a:cxn ang="0">
                    <a:pos x="30" y="46"/>
                  </a:cxn>
                  <a:cxn ang="0">
                    <a:pos x="30" y="46"/>
                  </a:cxn>
                  <a:cxn ang="0">
                    <a:pos x="34" y="44"/>
                  </a:cxn>
                  <a:cxn ang="0">
                    <a:pos x="38" y="42"/>
                  </a:cxn>
                  <a:cxn ang="0">
                    <a:pos x="38" y="42"/>
                  </a:cxn>
                  <a:cxn ang="0">
                    <a:pos x="38" y="40"/>
                  </a:cxn>
                  <a:cxn ang="0">
                    <a:pos x="40" y="34"/>
                  </a:cxn>
                  <a:cxn ang="0">
                    <a:pos x="40" y="16"/>
                  </a:cxn>
                  <a:cxn ang="0">
                    <a:pos x="40" y="16"/>
                  </a:cxn>
                  <a:cxn ang="0">
                    <a:pos x="40" y="10"/>
                  </a:cxn>
                  <a:cxn ang="0">
                    <a:pos x="36" y="6"/>
                  </a:cxn>
                  <a:cxn ang="0">
                    <a:pos x="34" y="4"/>
                  </a:cxn>
                  <a:cxn ang="0">
                    <a:pos x="30" y="4"/>
                  </a:cxn>
                  <a:cxn ang="0">
                    <a:pos x="30" y="4"/>
                  </a:cxn>
                  <a:cxn ang="0">
                    <a:pos x="24" y="6"/>
                  </a:cxn>
                  <a:cxn ang="0">
                    <a:pos x="16" y="12"/>
                  </a:cxn>
                  <a:cxn ang="0">
                    <a:pos x="16" y="38"/>
                  </a:cxn>
                </a:cxnLst>
                <a:rect l="0" t="0" r="r" b="b"/>
                <a:pathLst>
                  <a:path w="56" h="48">
                    <a:moveTo>
                      <a:pt x="16" y="38"/>
                    </a:moveTo>
                    <a:lnTo>
                      <a:pt x="16" y="38"/>
                    </a:lnTo>
                    <a:lnTo>
                      <a:pt x="16" y="42"/>
                    </a:lnTo>
                    <a:lnTo>
                      <a:pt x="16" y="44"/>
                    </a:lnTo>
                    <a:lnTo>
                      <a:pt x="18" y="44"/>
                    </a:lnTo>
                    <a:lnTo>
                      <a:pt x="22" y="46"/>
                    </a:lnTo>
                    <a:lnTo>
                      <a:pt x="22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44"/>
                    </a:lnTo>
                    <a:lnTo>
                      <a:pt x="6" y="44"/>
                    </a:lnTo>
                    <a:lnTo>
                      <a:pt x="8" y="38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4" y="4"/>
                    </a:lnTo>
                    <a:lnTo>
                      <a:pt x="46" y="10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6" y="40"/>
                    </a:lnTo>
                    <a:lnTo>
                      <a:pt x="46" y="40"/>
                    </a:lnTo>
                    <a:lnTo>
                      <a:pt x="48" y="44"/>
                    </a:lnTo>
                    <a:lnTo>
                      <a:pt x="54" y="46"/>
                    </a:lnTo>
                    <a:lnTo>
                      <a:pt x="56" y="46"/>
                    </a:lnTo>
                    <a:lnTo>
                      <a:pt x="56" y="48"/>
                    </a:lnTo>
                    <a:lnTo>
                      <a:pt x="30" y="48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4" y="44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8" y="40"/>
                    </a:lnTo>
                    <a:lnTo>
                      <a:pt x="40" y="34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0"/>
                    </a:lnTo>
                    <a:lnTo>
                      <a:pt x="36" y="6"/>
                    </a:lnTo>
                    <a:lnTo>
                      <a:pt x="34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24" y="6"/>
                    </a:lnTo>
                    <a:lnTo>
                      <a:pt x="16" y="12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39">
                <a:extLst>
                  <a:ext uri="{FF2B5EF4-FFF2-40B4-BE49-F238E27FC236}">
                    <a16:creationId xmlns:a16="http://schemas.microsoft.com/office/drawing/2014/main" id="{00D51458-52C3-994C-984C-19B54792960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315701" y="2659505"/>
                <a:ext cx="149876" cy="16239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2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2" y="18"/>
                  </a:cxn>
                  <a:cxn ang="0">
                    <a:pos x="2" y="18"/>
                  </a:cxn>
                  <a:cxn ang="0">
                    <a:pos x="6" y="22"/>
                  </a:cxn>
                  <a:cxn ang="0">
                    <a:pos x="6" y="22"/>
                  </a:cxn>
                  <a:cxn ang="0">
                    <a:pos x="12" y="24"/>
                  </a:cxn>
                  <a:cxn ang="0">
                    <a:pos x="12" y="24"/>
                  </a:cxn>
                  <a:cxn ang="0">
                    <a:pos x="16" y="22"/>
                  </a:cxn>
                  <a:cxn ang="0">
                    <a:pos x="16" y="22"/>
                  </a:cxn>
                  <a:cxn ang="0">
                    <a:pos x="20" y="18"/>
                  </a:cxn>
                  <a:cxn ang="0">
                    <a:pos x="20" y="18"/>
                  </a:cxn>
                  <a:cxn ang="0">
                    <a:pos x="22" y="14"/>
                  </a:cxn>
                  <a:cxn ang="0">
                    <a:pos x="22" y="14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16" y="4"/>
                  </a:cxn>
                  <a:cxn ang="0">
                    <a:pos x="16" y="4"/>
                  </a:cxn>
                  <a:cxn ang="0">
                    <a:pos x="12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22" y="6"/>
                  </a:cxn>
                  <a:cxn ang="0">
                    <a:pos x="22" y="6"/>
                  </a:cxn>
                  <a:cxn ang="0">
                    <a:pos x="24" y="14"/>
                  </a:cxn>
                  <a:cxn ang="0">
                    <a:pos x="24" y="14"/>
                  </a:cxn>
                  <a:cxn ang="0">
                    <a:pos x="22" y="20"/>
                  </a:cxn>
                  <a:cxn ang="0">
                    <a:pos x="22" y="20"/>
                  </a:cxn>
                  <a:cxn ang="0">
                    <a:pos x="18" y="24"/>
                  </a:cxn>
                  <a:cxn ang="0">
                    <a:pos x="18" y="24"/>
                  </a:cxn>
                  <a:cxn ang="0">
                    <a:pos x="12" y="26"/>
                  </a:cxn>
                  <a:cxn ang="0">
                    <a:pos x="12" y="26"/>
                  </a:cxn>
                  <a:cxn ang="0">
                    <a:pos x="6" y="24"/>
                  </a:cxn>
                  <a:cxn ang="0">
                    <a:pos x="6" y="24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12" y="0"/>
                  </a:cxn>
                  <a:cxn ang="0">
                    <a:pos x="12" y="2"/>
                  </a:cxn>
                </a:cxnLst>
                <a:rect l="0" t="0" r="r" b="b"/>
                <a:pathLst>
                  <a:path w="24" h="26">
                    <a:moveTo>
                      <a:pt x="12" y="2"/>
                    </a:moveTo>
                    <a:lnTo>
                      <a:pt x="12" y="2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12" y="0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40">
                <a:extLst>
                  <a:ext uri="{FF2B5EF4-FFF2-40B4-BE49-F238E27FC236}">
                    <a16:creationId xmlns:a16="http://schemas.microsoft.com/office/drawing/2014/main" id="{66C8081E-EE55-3F49-BA17-0B690A94CF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353170" y="2696980"/>
                <a:ext cx="74938" cy="87443"/>
              </a:xfrm>
              <a:custGeom>
                <a:avLst/>
                <a:gdLst/>
                <a:ahLst/>
                <a:cxnLst>
                  <a:cxn ang="0">
                    <a:pos x="2" y="14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0" y="6"/>
                  </a:cxn>
                  <a:cxn ang="0">
                    <a:pos x="10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10" y="12"/>
                  </a:cxn>
                  <a:cxn ang="0">
                    <a:pos x="12" y="14"/>
                  </a:cxn>
                  <a:cxn ang="0">
                    <a:pos x="8" y="14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2" y="14"/>
                  </a:cxn>
                </a:cxnLst>
                <a:rect l="0" t="0" r="r" b="b"/>
                <a:pathLst>
                  <a:path w="12" h="14">
                    <a:moveTo>
                      <a:pt x="2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12"/>
                    </a:lnTo>
                    <a:lnTo>
                      <a:pt x="12" y="14"/>
                    </a:lnTo>
                    <a:lnTo>
                      <a:pt x="8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66" name="Picture 65" descr="A close up of a sign&#10;&#10;Description automatically generated">
            <a:extLst>
              <a:ext uri="{FF2B5EF4-FFF2-40B4-BE49-F238E27FC236}">
                <a16:creationId xmlns:a16="http://schemas.microsoft.com/office/drawing/2014/main" id="{0634B3CA-7F03-B34C-AC7D-9413F951F5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39" y="3914194"/>
            <a:ext cx="2348110" cy="76592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40048AE-E758-9E4C-833C-B2D1E7E48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5" y="4637076"/>
            <a:ext cx="2872512" cy="1952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0" name="Picture 69" descr="A picture containing indoor, wall, floor&#10;&#10;Description automatically generated">
            <a:extLst>
              <a:ext uri="{FF2B5EF4-FFF2-40B4-BE49-F238E27FC236}">
                <a16:creationId xmlns:a16="http://schemas.microsoft.com/office/drawing/2014/main" id="{7F11B24D-11A1-8B46-A4EA-A73AE6594F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54" y="5335033"/>
            <a:ext cx="2106888" cy="1396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073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803" y="1084851"/>
            <a:ext cx="4693909" cy="5197962"/>
          </a:xfrm>
        </p:spPr>
        <p:txBody>
          <a:bodyPr>
            <a:normAutofit/>
          </a:bodyPr>
          <a:lstStyle/>
          <a:p>
            <a:r>
              <a:rPr lang="en-US" sz="2000" dirty="0"/>
              <a:t>Space Products Capabilities</a:t>
            </a:r>
          </a:p>
          <a:p>
            <a:pPr lvl="1"/>
            <a:r>
              <a:rPr lang="en-US" sz="1400" dirty="0"/>
              <a:t>Design and Modeling of light weight structures</a:t>
            </a:r>
          </a:p>
          <a:p>
            <a:pPr lvl="1"/>
            <a:r>
              <a:rPr lang="en-US" sz="1400" dirty="0"/>
              <a:t>Polymers and materials</a:t>
            </a:r>
          </a:p>
          <a:p>
            <a:pPr lvl="1"/>
            <a:r>
              <a:rPr lang="en-US" sz="1400" dirty="0"/>
              <a:t>Thin film products – MLI and Shields</a:t>
            </a:r>
          </a:p>
          <a:p>
            <a:pPr lvl="1"/>
            <a:r>
              <a:rPr lang="en-US" sz="1400" dirty="0"/>
              <a:t>Metrology – laser scanners, trackers and Lidar. </a:t>
            </a:r>
          </a:p>
          <a:p>
            <a:pPr lvl="1"/>
            <a:r>
              <a:rPr lang="en-US" sz="1400" dirty="0"/>
              <a:t>Space qualification and testing</a:t>
            </a:r>
          </a:p>
          <a:p>
            <a:pPr lvl="1"/>
            <a:r>
              <a:rPr lang="en-US" sz="1400" dirty="0"/>
              <a:t>System Engineering and Verification</a:t>
            </a:r>
          </a:p>
          <a:p>
            <a:pPr lvl="1"/>
            <a:r>
              <a:rPr lang="en-US" sz="1400" dirty="0"/>
              <a:t>Small spacecraft deployable systems – booms, mechanisms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24A3-25E4-4EE9-857C-0BA8549B1123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448120" y="1039599"/>
            <a:ext cx="4021670" cy="3199687"/>
            <a:chOff x="4924120" y="1039598"/>
            <a:chExt cx="4021670" cy="3199687"/>
          </a:xfrm>
        </p:grpSpPr>
        <p:pic>
          <p:nvPicPr>
            <p:cNvPr id="25" name="Picture 2" descr="140710-1659-0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120" y="1039598"/>
              <a:ext cx="4021670" cy="2676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4927509" y="3716065"/>
              <a:ext cx="40148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JWST Sunshield Membranes – Designed and Manufactured by </a:t>
              </a:r>
              <a:r>
                <a:rPr lang="en-US" sz="1400" b="1" err="1"/>
                <a:t>NeXolve</a:t>
              </a:r>
              <a:endParaRPr lang="en-US" sz="1400" b="1"/>
            </a:p>
          </p:txBody>
        </p: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1691802" y="3838670"/>
            <a:ext cx="8976198" cy="236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+mn-lt"/>
              </a:rPr>
              <a:t>NASA - Highlights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James Webb Space Telescope Sunshield 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LISA-T – developing unique PV system for </a:t>
            </a:r>
            <a:r>
              <a:rPr lang="en-US" sz="140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Cubesat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class missions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NEA Scout – providing solar sail and metallic booms</a:t>
            </a:r>
          </a:p>
          <a:p>
            <a:pPr lvl="1"/>
            <a:endParaRPr lang="en-US" sz="1400">
              <a:latin typeface="+mn-lt"/>
            </a:endParaRPr>
          </a:p>
          <a:p>
            <a:r>
              <a:rPr lang="en-US" sz="1600" i="1" err="1">
                <a:latin typeface="+mn-lt"/>
              </a:rPr>
              <a:t>NeXolve</a:t>
            </a:r>
            <a:r>
              <a:rPr lang="en-US" sz="1600" i="1">
                <a:latin typeface="+mn-lt"/>
              </a:rPr>
              <a:t> has the unique ability to design, manufacture (10k class cleanliness), and model/analyze large deployable thin film space structures</a:t>
            </a:r>
            <a:endParaRPr lang="en-US" sz="1800" i="1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06602A3-BFFB-41CC-89DC-7BD7CFB3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12" y="-285964"/>
            <a:ext cx="10515600" cy="1325563"/>
          </a:xfrm>
        </p:spPr>
        <p:txBody>
          <a:bodyPr/>
          <a:lstStyle/>
          <a:p>
            <a:r>
              <a:rPr lang="en-US" dirty="0"/>
              <a:t>Aerospace Products</a:t>
            </a:r>
          </a:p>
        </p:txBody>
      </p:sp>
    </p:spTree>
    <p:extLst>
      <p:ext uri="{BB962C8B-B14F-4D97-AF65-F5344CB8AC3E}">
        <p14:creationId xmlns:p14="http://schemas.microsoft.com/office/powerpoint/2010/main" val="3693753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1845295" y="3019771"/>
            <a:ext cx="34798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marL="0" marR="0" algn="ctr">
              <a:buClr>
                <a:srgbClr val="000000"/>
              </a:buClr>
              <a:buFont typeface="Gill Sans"/>
              <a:defRPr sz="23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1800">
                <a:uFill>
                  <a:solidFill/>
                </a:uFill>
              </a:rPr>
              <a:t>Thermal Welded </a:t>
            </a:r>
            <a:r>
              <a:rPr sz="1800" err="1">
                <a:uFill>
                  <a:solidFill/>
                </a:uFill>
              </a:rPr>
              <a:t>Kapton</a:t>
            </a:r>
            <a:r>
              <a:rPr sz="1800">
                <a:uFill>
                  <a:solidFill/>
                </a:uFill>
              </a:rPr>
              <a:t> Seams </a:t>
            </a:r>
          </a:p>
        </p:txBody>
      </p:sp>
      <p:pic>
        <p:nvPicPr>
          <p:cNvPr id="237" name="im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831" y="793411"/>
            <a:ext cx="2968733" cy="2040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0231" y="793410"/>
            <a:ext cx="4787770" cy="5378790"/>
          </a:xfrm>
          <a:prstGeom prst="rect">
            <a:avLst/>
          </a:prstGeom>
        </p:spPr>
      </p:pic>
      <p:pic>
        <p:nvPicPr>
          <p:cNvPr id="7" name="imag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2171" y="3482806"/>
            <a:ext cx="3226051" cy="27613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9BA6194-00C5-4986-AFCA-1DE57FFD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31" y="37638"/>
            <a:ext cx="10515600" cy="6858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Sunshield Components</a:t>
            </a:r>
          </a:p>
        </p:txBody>
      </p:sp>
    </p:spTree>
    <p:extLst>
      <p:ext uri="{BB962C8B-B14F-4D97-AF65-F5344CB8AC3E}">
        <p14:creationId xmlns:p14="http://schemas.microsoft.com/office/powerpoint/2010/main" val="4291187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75" y="99114"/>
            <a:ext cx="9595485" cy="623739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Applications – Small Spacecraft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075" y="993922"/>
            <a:ext cx="8716695" cy="2019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000"/>
              <a:t>Capabilities</a:t>
            </a:r>
          </a:p>
          <a:p>
            <a:pPr lvl="1"/>
            <a:r>
              <a:rPr lang="en-US" sz="1800"/>
              <a:t>Design and development of light-weight deployable spacecraft systems. </a:t>
            </a:r>
            <a:endParaRPr lang="en-US" sz="1800">
              <a:cs typeface="Calibri"/>
            </a:endParaRPr>
          </a:p>
          <a:p>
            <a:pPr lvl="1"/>
            <a:r>
              <a:rPr lang="en-US" sz="1800"/>
              <a:t>Thin film photovoltaics integrated to membrane systems. </a:t>
            </a:r>
            <a:endParaRPr lang="en-US" sz="1800">
              <a:cs typeface="Calibri"/>
            </a:endParaRPr>
          </a:p>
          <a:p>
            <a:pPr lvl="1"/>
            <a:r>
              <a:rPr lang="en-US" sz="1800"/>
              <a:t>Large area lightweight systems such as solar sails </a:t>
            </a:r>
            <a:endParaRPr lang="en-US" sz="1800">
              <a:cs typeface="Calibri"/>
            </a:endParaRPr>
          </a:p>
          <a:p>
            <a:pPr marL="457200" lvl="1" indent="0">
              <a:buNone/>
            </a:pPr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24A3-25E4-4EE9-857C-0BA8549B112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71676" y="5394471"/>
            <a:ext cx="8143875" cy="1181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NeXolve has a unique track record of developing systems for small spacecraft. Programs have included NASA-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Nanosail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-D, NASA NEA-Scout and LISA-T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photovoltaic system.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85461" y="2943592"/>
            <a:ext cx="2819641" cy="2268981"/>
            <a:chOff x="5476568" y="944880"/>
            <a:chExt cx="3394829" cy="2731838"/>
          </a:xfrm>
        </p:grpSpPr>
        <p:grpSp>
          <p:nvGrpSpPr>
            <p:cNvPr id="12" name="Group 11"/>
            <p:cNvGrpSpPr/>
            <p:nvPr/>
          </p:nvGrpSpPr>
          <p:grpSpPr>
            <a:xfrm>
              <a:off x="5476568" y="944880"/>
              <a:ext cx="3394829" cy="2280101"/>
              <a:chOff x="5192810" y="944880"/>
              <a:chExt cx="3678587" cy="242130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71735" y="997200"/>
                <a:ext cx="2154175" cy="1772932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163532" y="1636205"/>
                <a:ext cx="1712278" cy="160528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5192810" y="944880"/>
                <a:ext cx="3678587" cy="2421307"/>
              </a:xfrm>
              <a:prstGeom prst="rect">
                <a:avLst/>
              </a:prstGeom>
              <a:noFill/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777332" y="3232045"/>
              <a:ext cx="1386593" cy="444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NEA Scout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50328" y="2943593"/>
            <a:ext cx="2819640" cy="2253573"/>
            <a:chOff x="5476567" y="3758561"/>
            <a:chExt cx="3394829" cy="2713287"/>
          </a:xfrm>
        </p:grpSpPr>
        <p:grpSp>
          <p:nvGrpSpPr>
            <p:cNvPr id="22" name="Group 21"/>
            <p:cNvGrpSpPr/>
            <p:nvPr/>
          </p:nvGrpSpPr>
          <p:grpSpPr>
            <a:xfrm>
              <a:off x="5476567" y="3758561"/>
              <a:ext cx="3394829" cy="2298112"/>
              <a:chOff x="5192285" y="3659737"/>
              <a:chExt cx="3679112" cy="2421307"/>
            </a:xfrm>
          </p:grpSpPr>
          <p:pic>
            <p:nvPicPr>
              <p:cNvPr id="24" name="Picture 1" descr="image00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1735" y="3749949"/>
                <a:ext cx="2172140" cy="13017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08953" y="4400799"/>
                <a:ext cx="1703452" cy="1583464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5192285" y="3659737"/>
                <a:ext cx="3679112" cy="2421307"/>
              </a:xfrm>
              <a:prstGeom prst="rect">
                <a:avLst/>
              </a:prstGeom>
              <a:noFill/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777333" y="6027175"/>
              <a:ext cx="915131" cy="444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LISA-T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12802" y="2941541"/>
            <a:ext cx="2620894" cy="2268981"/>
            <a:chOff x="-1767870" y="2734497"/>
            <a:chExt cx="2620894" cy="2268981"/>
          </a:xfrm>
        </p:grpSpPr>
        <p:pic>
          <p:nvPicPr>
            <p:cNvPr id="27" name="Picture 26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90265" y="2900224"/>
              <a:ext cx="2075951" cy="157015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</p:pic>
        <p:grpSp>
          <p:nvGrpSpPr>
            <p:cNvPr id="28" name="Group 27"/>
            <p:cNvGrpSpPr/>
            <p:nvPr/>
          </p:nvGrpSpPr>
          <p:grpSpPr>
            <a:xfrm>
              <a:off x="-1767870" y="2734497"/>
              <a:ext cx="2620894" cy="2268981"/>
              <a:chOff x="5715858" y="944880"/>
              <a:chExt cx="3155539" cy="273183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715858" y="944880"/>
                <a:ext cx="3155539" cy="2280101"/>
              </a:xfrm>
              <a:prstGeom prst="rect">
                <a:avLst/>
              </a:prstGeom>
              <a:noFill/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640028" y="3232045"/>
                <a:ext cx="1536670" cy="444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NanoSail-D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8895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Xolve Proprietary Template 4-21-21 - wide screen format" id="{A4114E8E-19F2-4E38-8AD5-3D91C7C37495}" vid="{068A1F65-72C0-40B2-84C6-175812BE74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0c7c374-382b-450a-9b6b-7c6c1b66a66a">
      <Terms xmlns="http://schemas.microsoft.com/office/infopath/2007/PartnerControls"/>
    </lcf76f155ced4ddcb4097134ff3c332f>
    <TaxCatchAll xmlns="d82c9384-3b4c-464f-993d-b2af7327058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6E11EBEF5E1648BC31443BAB1B0E11" ma:contentTypeVersion="58" ma:contentTypeDescription="Create a new document." ma:contentTypeScope="" ma:versionID="d2d6ddcf5608b8120f9c53e4fe5d3c81">
  <xsd:schema xmlns:xsd="http://www.w3.org/2001/XMLSchema" xmlns:xs="http://www.w3.org/2001/XMLSchema" xmlns:p="http://schemas.microsoft.com/office/2006/metadata/properties" xmlns:ns2="823e0c17-6134-4b7a-aa06-0781384adc40" xmlns:ns3="692dfcbb-754e-441b-9ad3-0971e0c29f0f" xmlns:ns4="30c7c374-382b-450a-9b6b-7c6c1b66a66a" xmlns:ns5="d82c9384-3b4c-464f-993d-b2af7327058a" targetNamespace="http://schemas.microsoft.com/office/2006/metadata/properties" ma:root="true" ma:fieldsID="64fab4d61ad4a058bc96897ce195cb35" ns2:_="" ns3:_="" ns4:_="" ns5:_="">
    <xsd:import namespace="823e0c17-6134-4b7a-aa06-0781384adc40"/>
    <xsd:import namespace="692dfcbb-754e-441b-9ad3-0971e0c29f0f"/>
    <xsd:import namespace="30c7c374-382b-450a-9b6b-7c6c1b66a66a"/>
    <xsd:import namespace="d82c9384-3b4c-464f-993d-b2af73270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4:lcf76f155ced4ddcb4097134ff3c332f" minOccurs="0"/>
                <xsd:element ref="ns5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3e0c17-6134-4b7a-aa06-0781384adc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2dfcbb-754e-441b-9ad3-0971e0c29f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7c374-382b-450a-9b6b-7c6c1b66a66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cc2d0d7-4cfb-4391-9c25-bc1c579e59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2c9384-3b4c-464f-993d-b2af7327058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8479f5b1-ee62-496a-bda6-0a17195af9ce}" ma:internalName="TaxCatchAll" ma:showField="CatchAllData" ma:web="d82c9384-3b4c-464f-993d-b2af73270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F3245F-D9A4-426B-A6A4-25A40067FBA1}">
  <ds:schemaRefs>
    <ds:schemaRef ds:uri="http://purl.org/dc/dcmitype/"/>
    <ds:schemaRef ds:uri="http://purl.org/dc/elements/1.1/"/>
    <ds:schemaRef ds:uri="http://schemas.openxmlformats.org/package/2006/metadata/core-properties"/>
    <ds:schemaRef ds:uri="f270a17f-9a93-4f88-9baf-991c008061bc"/>
    <ds:schemaRef ds:uri="a067fa60-a329-4ed2-bd5b-a7207e47da77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6b7e2443-59d3-421d-87bd-d55dfb3bc5f4"/>
    <ds:schemaRef ds:uri="http://purl.org/dc/terms/"/>
    <ds:schemaRef ds:uri="30c7c374-382b-450a-9b6b-7c6c1b66a66a"/>
    <ds:schemaRef ds:uri="d82c9384-3b4c-464f-993d-b2af7327058a"/>
  </ds:schemaRefs>
</ds:datastoreItem>
</file>

<file path=customXml/itemProps2.xml><?xml version="1.0" encoding="utf-8"?>
<ds:datastoreItem xmlns:ds="http://schemas.openxmlformats.org/officeDocument/2006/customXml" ds:itemID="{1C2D926D-1F74-45E9-998F-1DC7AF247C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5B9BE3-C907-4D7F-A3E0-86EB88E574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3e0c17-6134-4b7a-aa06-0781384adc40"/>
    <ds:schemaRef ds:uri="692dfcbb-754e-441b-9ad3-0971e0c29f0f"/>
    <ds:schemaRef ds:uri="30c7c374-382b-450a-9b6b-7c6c1b66a66a"/>
    <ds:schemaRef ds:uri="d82c9384-3b4c-464f-993d-b2af732705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NeXolve General Overview 5-10-22 LM Brief</Template>
  <TotalTime>187</TotalTime>
  <Words>1680</Words>
  <Application>Microsoft Office PowerPoint</Application>
  <PresentationFormat>Widescreen</PresentationFormat>
  <Paragraphs>336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Gill Sans</vt:lpstr>
      <vt:lpstr>Helvetica</vt:lpstr>
      <vt:lpstr>Myriad Pro</vt:lpstr>
      <vt:lpstr>Wingdings</vt:lpstr>
      <vt:lpstr>Office Theme</vt:lpstr>
      <vt:lpstr>PowerPoint Presentation</vt:lpstr>
      <vt:lpstr>High Performance Products, Advanced Materials</vt:lpstr>
      <vt:lpstr>NeXolve</vt:lpstr>
      <vt:lpstr>Aerospace Products</vt:lpstr>
      <vt:lpstr>Advanced Materials</vt:lpstr>
      <vt:lpstr>NeXolve History</vt:lpstr>
      <vt:lpstr>Aerospace Products</vt:lpstr>
      <vt:lpstr>Sunshield Components</vt:lpstr>
      <vt:lpstr>Current Applications – Small Spacecraft</vt:lpstr>
      <vt:lpstr>NASA – NEA Scout </vt:lpstr>
      <vt:lpstr>NASA – LISA-T Array System </vt:lpstr>
      <vt:lpstr>Clear and Colorless Polyimides</vt:lpstr>
      <vt:lpstr>Polyimides for Thermal Control</vt:lpstr>
      <vt:lpstr>Optinox Films and Coatings</vt:lpstr>
      <vt:lpstr>Dimensionally Stable Polyimides</vt:lpstr>
      <vt:lpstr>Current Applications - Optics</vt:lpstr>
      <vt:lpstr>Current Applications - Aerospace</vt:lpstr>
      <vt:lpstr>Current Applications - Electronics</vt:lpstr>
      <vt:lpstr>NeXolve Analytical Services</vt:lpstr>
      <vt:lpstr>Test and Analysis Facilities</vt:lpstr>
      <vt:lpstr>Quality Control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Products, Advanced Materials</dc:title>
  <dc:creator>Brandon Farmer</dc:creator>
  <cp:lastModifiedBy>Jim Moore</cp:lastModifiedBy>
  <cp:revision>7</cp:revision>
  <dcterms:created xsi:type="dcterms:W3CDTF">2023-06-02T17:20:19Z</dcterms:created>
  <dcterms:modified xsi:type="dcterms:W3CDTF">2024-03-20T22:24:05Z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0x010100E46E11EBEF5E1648BC31443BAB1B0E11</vt:lpwstr>
  </property>
  <property fmtid="{D5CDD505-2E9C-101B-9397-08002B2CF9AE}" pid="3" name="MSIP_Label_0b569cb2-8866-4ad4-b125-a7fe9b1cd988_Enabled">
    <vt:lpwstr>true</vt:lpwstr>
  </property>
  <property fmtid="{D5CDD505-2E9C-101B-9397-08002B2CF9AE}" pid="4" name="MSIP_Label_0b569cb2-8866-4ad4-b125-a7fe9b1cd988_SetDate">
    <vt:lpwstr>2023-10-30T21:37:31Z</vt:lpwstr>
  </property>
  <property fmtid="{D5CDD505-2E9C-101B-9397-08002B2CF9AE}" pid="5" name="MSIP_Label_0b569cb2-8866-4ad4-b125-a7fe9b1cd988_Method">
    <vt:lpwstr>Privileged</vt:lpwstr>
  </property>
  <property fmtid="{D5CDD505-2E9C-101B-9397-08002B2CF9AE}" pid="6" name="MSIP_Label_0b569cb2-8866-4ad4-b125-a7fe9b1cd988_Name">
    <vt:lpwstr>Public</vt:lpwstr>
  </property>
  <property fmtid="{D5CDD505-2E9C-101B-9397-08002B2CF9AE}" pid="7" name="MSIP_Label_0b569cb2-8866-4ad4-b125-a7fe9b1cd988_SiteId">
    <vt:lpwstr>f754a16c-1f71-4952-b827-121450e9a07b</vt:lpwstr>
  </property>
  <property fmtid="{D5CDD505-2E9C-101B-9397-08002B2CF9AE}" pid="8" name="MSIP_Label_0b569cb2-8866-4ad4-b125-a7fe9b1cd988_ActionId">
    <vt:lpwstr>756e8b05-4760-4a6e-a14f-43479cd11308</vt:lpwstr>
  </property>
  <property fmtid="{D5CDD505-2E9C-101B-9397-08002B2CF9AE}" pid="9" name="MSIP_Label_0b569cb2-8866-4ad4-b125-a7fe9b1cd988_ContentBits">
    <vt:lpwstr>0</vt:lpwstr>
  </property>
  <property fmtid="{D5CDD505-2E9C-101B-9397-08002B2CF9AE}" pid="10" name="MediaServiceImageTags">
    <vt:lpwstr/>
  </property>
</Properties>
</file>